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77" r:id="rId2"/>
    <p:sldId id="285" r:id="rId3"/>
    <p:sldId id="256" r:id="rId4"/>
    <p:sldId id="273" r:id="rId5"/>
    <p:sldId id="257" r:id="rId6"/>
    <p:sldId id="295" r:id="rId7"/>
    <p:sldId id="266" r:id="rId8"/>
    <p:sldId id="288" r:id="rId9"/>
    <p:sldId id="290" r:id="rId10"/>
    <p:sldId id="280" r:id="rId11"/>
    <p:sldId id="283" r:id="rId12"/>
    <p:sldId id="291" r:id="rId13"/>
    <p:sldId id="275" r:id="rId14"/>
    <p:sldId id="286" r:id="rId15"/>
    <p:sldId id="289" r:id="rId16"/>
    <p:sldId id="287" r:id="rId17"/>
    <p:sldId id="292" r:id="rId18"/>
    <p:sldId id="293" r:id="rId19"/>
    <p:sldId id="294" r:id="rId20"/>
  </p:sldIdLst>
  <p:sldSz cx="9144000" cy="6858000" type="screen4x3"/>
  <p:notesSz cx="6797675" cy="9931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00"/>
    <a:srgbClr val="008000"/>
    <a:srgbClr val="00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20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14.03.12 г.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3106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80B6E-2DA8-493F-9AB7-AEC568397F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818115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14.03.12 г.</a:t>
            </a:r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8775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32925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B23B9-B4CD-4588-A66F-64B582FDD7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23055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B23B9-B4CD-4588-A66F-64B582FDD70F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14.03.12 г.</a:t>
            </a:r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Text Box 34"/>
          <p:cNvSpPr txBox="1">
            <a:spLocks noChangeArrowheads="1"/>
          </p:cNvSpPr>
          <p:nvPr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>
                <a:hlinkClick r:id="rId13"/>
              </a:rPr>
              <a:t>Free Powerpoint Templates</a:t>
            </a:r>
            <a:endParaRPr lang="fr-FR"/>
          </a:p>
        </p:txBody>
      </p:sp>
      <p:pic>
        <p:nvPicPr>
          <p:cNvPr id="1027" name="Picture 39" descr="h rtrae gd jrt ujrt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8035925" y="6237288"/>
            <a:ext cx="1073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b="1">
                <a:solidFill>
                  <a:srgbClr val="4A9337"/>
                </a:solidFill>
              </a:rPr>
              <a:t>Page </a:t>
            </a:r>
            <a:fld id="{6C1B95F0-9473-4919-AA6F-56C95477F490}" type="slidenum">
              <a:rPr lang="fr-FR" b="1">
                <a:solidFill>
                  <a:srgbClr val="4A9337"/>
                </a:solidFill>
              </a:rPr>
              <a:pPr>
                <a:defRPr/>
              </a:pPr>
              <a:t>‹#›</a:t>
            </a:fld>
            <a:endParaRPr lang="fr-FR" b="1">
              <a:solidFill>
                <a:srgbClr val="4A9337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620689"/>
            <a:ext cx="7344816" cy="2979762"/>
          </a:xfrm>
        </p:spPr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  <a:latin typeface="Georgia" pitchFamily="18" charset="0"/>
              </a:rPr>
              <a:t>Социально-личностное развитие дошкольников во взаимодействии с семьями воспитанников</a:t>
            </a:r>
            <a:endParaRPr lang="ru-RU" sz="36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933056"/>
            <a:ext cx="7560840" cy="1944216"/>
          </a:xfrm>
        </p:spPr>
        <p:txBody>
          <a:bodyPr/>
          <a:lstStyle/>
          <a:p>
            <a:r>
              <a:rPr lang="ru-RU" sz="2400" b="1" dirty="0" smtClean="0">
                <a:solidFill>
                  <a:srgbClr val="008000"/>
                </a:solidFill>
              </a:rPr>
              <a:t>Презентация к деловой игре воспитателей </a:t>
            </a:r>
          </a:p>
          <a:p>
            <a:r>
              <a:rPr lang="ru-RU" sz="2400" b="1" dirty="0" smtClean="0">
                <a:solidFill>
                  <a:srgbClr val="008000"/>
                </a:solidFill>
              </a:rPr>
              <a:t> </a:t>
            </a:r>
          </a:p>
          <a:p>
            <a:r>
              <a:rPr lang="ru-RU" sz="2000" b="1" dirty="0" smtClean="0">
                <a:solidFill>
                  <a:srgbClr val="008000"/>
                </a:solidFill>
              </a:rPr>
              <a:t>МДОУ «Муниципальный детский сад «Сказка»</a:t>
            </a:r>
          </a:p>
          <a:p>
            <a:r>
              <a:rPr lang="ru-RU" sz="2000" b="1" dirty="0" smtClean="0">
                <a:solidFill>
                  <a:srgbClr val="008000"/>
                </a:solidFill>
              </a:rPr>
              <a:t>Жуков - 2013</a:t>
            </a:r>
            <a:endParaRPr lang="ru-RU" sz="20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155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59632" y="764704"/>
            <a:ext cx="7427168" cy="5472608"/>
          </a:xfrm>
        </p:spPr>
        <p:txBody>
          <a:bodyPr/>
          <a:lstStyle/>
          <a:p>
            <a:r>
              <a:rPr lang="ru-RU" sz="2800" b="1" u="sng" dirty="0" smtClean="0">
                <a:solidFill>
                  <a:srgbClr val="C00000"/>
                </a:solidFill>
              </a:rPr>
              <a:t>Родители несут ответственность</a:t>
            </a:r>
            <a:r>
              <a:rPr lang="ru-RU" sz="2800" u="sng" dirty="0" smtClean="0">
                <a:solidFill>
                  <a:srgbClr val="C00000"/>
                </a:solidFill>
              </a:rPr>
              <a:t/>
            </a:r>
            <a:br>
              <a:rPr lang="ru-RU" sz="2800" u="sng" dirty="0" smtClean="0">
                <a:solidFill>
                  <a:srgbClr val="C00000"/>
                </a:solidFill>
              </a:rPr>
            </a:br>
            <a:r>
              <a:rPr lang="ru-RU" sz="2800" b="1" u="sng" dirty="0" smtClean="0">
                <a:solidFill>
                  <a:srgbClr val="C00000"/>
                </a:solidFill>
              </a:rPr>
              <a:t> за воспитание и образование детей</a:t>
            </a:r>
            <a:r>
              <a:rPr lang="ru-RU" sz="2400" b="1" dirty="0" smtClean="0">
                <a:solidFill>
                  <a:srgbClr val="006600"/>
                </a:solidFill>
              </a:rPr>
              <a:t>,</a:t>
            </a:r>
            <a:br>
              <a:rPr lang="ru-RU" sz="2400" b="1" dirty="0" smtClean="0">
                <a:solidFill>
                  <a:srgbClr val="006600"/>
                </a:solidFill>
              </a:rPr>
            </a:br>
            <a:r>
              <a:rPr lang="ru-RU" sz="2400" b="1" dirty="0" smtClean="0">
                <a:solidFill>
                  <a:srgbClr val="006600"/>
                </a:solidFill>
              </a:rPr>
              <a:t>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800" b="1" dirty="0" smtClean="0">
                <a:solidFill>
                  <a:srgbClr val="006600"/>
                </a:solidFill>
              </a:rPr>
              <a:t>а все другие социальные институты призваны:</a:t>
            </a:r>
            <a:br>
              <a:rPr lang="ru-RU" sz="2800" b="1" dirty="0" smtClean="0">
                <a:solidFill>
                  <a:srgbClr val="006600"/>
                </a:solidFill>
              </a:rPr>
            </a:br>
            <a:r>
              <a:rPr lang="ru-RU" sz="3600" b="1" i="1" dirty="0" smtClean="0">
                <a:solidFill>
                  <a:srgbClr val="006600"/>
                </a:solidFill>
              </a:rPr>
              <a:t>    </a:t>
            </a:r>
            <a:r>
              <a:rPr lang="ru-RU" sz="3600" b="1" i="1" dirty="0" smtClean="0">
                <a:solidFill>
                  <a:srgbClr val="C00000"/>
                </a:solidFill>
              </a:rPr>
              <a:t>- поддержать,</a:t>
            </a:r>
            <a:br>
              <a:rPr lang="ru-RU" sz="3600" b="1" i="1" dirty="0" smtClean="0">
                <a:solidFill>
                  <a:srgbClr val="C00000"/>
                </a:solidFill>
              </a:rPr>
            </a:br>
            <a:r>
              <a:rPr lang="ru-RU" sz="3600" b="1" i="1" dirty="0" smtClean="0">
                <a:solidFill>
                  <a:srgbClr val="C00000"/>
                </a:solidFill>
              </a:rPr>
              <a:t> - направить,</a:t>
            </a:r>
            <a:br>
              <a:rPr lang="ru-RU" sz="3600" b="1" i="1" dirty="0" smtClean="0">
                <a:solidFill>
                  <a:srgbClr val="C00000"/>
                </a:solidFill>
              </a:rPr>
            </a:br>
            <a:r>
              <a:rPr lang="ru-RU" sz="3600" b="1" i="1" dirty="0" smtClean="0">
                <a:solidFill>
                  <a:srgbClr val="C00000"/>
                </a:solidFill>
              </a:rPr>
              <a:t>- дополнить</a:t>
            </a:r>
            <a:br>
              <a:rPr lang="ru-RU" sz="3600" b="1" i="1" dirty="0" smtClean="0">
                <a:solidFill>
                  <a:srgbClr val="C00000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b="1" dirty="0" smtClean="0">
                <a:solidFill>
                  <a:srgbClr val="006600"/>
                </a:solidFill>
              </a:rPr>
              <a:t>воспитательную деятельность семьи.</a:t>
            </a:r>
            <a:endParaRPr lang="ru-RU" sz="28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303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1268760"/>
            <a:ext cx="7092280" cy="5256584"/>
          </a:xfrm>
        </p:spPr>
        <p:txBody>
          <a:bodyPr/>
          <a:lstStyle/>
          <a:p>
            <a:r>
              <a:rPr lang="ru-RU" sz="2400" dirty="0" smtClean="0">
                <a:solidFill>
                  <a:srgbClr val="008000"/>
                </a:solidFill>
              </a:rPr>
              <a:t>- быть чуткими к запросам семьи,</a:t>
            </a:r>
            <a:br>
              <a:rPr lang="ru-RU" sz="2400" dirty="0" smtClean="0">
                <a:solidFill>
                  <a:srgbClr val="008000"/>
                </a:solidFill>
              </a:rPr>
            </a:br>
            <a:r>
              <a:rPr lang="ru-RU" sz="2400" dirty="0" smtClean="0">
                <a:solidFill>
                  <a:srgbClr val="008000"/>
                </a:solidFill>
              </a:rPr>
              <a:t>- быть компетентными в решении         современных задач воспитания и образования,</a:t>
            </a:r>
            <a:br>
              <a:rPr lang="ru-RU" sz="2400" dirty="0" smtClean="0">
                <a:solidFill>
                  <a:srgbClr val="008000"/>
                </a:solidFill>
              </a:rPr>
            </a:br>
            <a:r>
              <a:rPr lang="ru-RU" sz="2400" dirty="0" smtClean="0">
                <a:solidFill>
                  <a:srgbClr val="008000"/>
                </a:solidFill>
              </a:rPr>
              <a:t>- оказывать помощь в формировании положительных взаимоотношений в семье,</a:t>
            </a:r>
            <a:br>
              <a:rPr lang="ru-RU" sz="2400" dirty="0" smtClean="0">
                <a:solidFill>
                  <a:srgbClr val="008000"/>
                </a:solidFill>
              </a:rPr>
            </a:br>
            <a:r>
              <a:rPr lang="ru-RU" sz="2400" dirty="0" smtClean="0">
                <a:solidFill>
                  <a:srgbClr val="008000"/>
                </a:solidFill>
              </a:rPr>
              <a:t> - повышать  педагогическую культуру родителей (</a:t>
            </a:r>
            <a:r>
              <a:rPr lang="ru-RU" sz="2000" i="1" dirty="0" smtClean="0">
                <a:solidFill>
                  <a:srgbClr val="008000"/>
                </a:solidFill>
              </a:rPr>
              <a:t>путем их активного просвещения</a:t>
            </a:r>
            <a:r>
              <a:rPr lang="ru-RU" sz="2400" dirty="0" smtClean="0">
                <a:solidFill>
                  <a:srgbClr val="008000"/>
                </a:solidFill>
              </a:rPr>
              <a:t>),</a:t>
            </a:r>
            <a:br>
              <a:rPr lang="ru-RU" sz="2400" dirty="0" smtClean="0">
                <a:solidFill>
                  <a:srgbClr val="008000"/>
                </a:solidFill>
              </a:rPr>
            </a:br>
            <a:r>
              <a:rPr lang="ru-RU" sz="2400" dirty="0" smtClean="0">
                <a:solidFill>
                  <a:srgbClr val="008000"/>
                </a:solidFill>
              </a:rPr>
              <a:t>- формировать совместными усилиями полноценную личность ребенка и заниматься его  подготовкой к школе.</a:t>
            </a:r>
            <a:endParaRPr lang="ru-RU" sz="2400" dirty="0">
              <a:solidFill>
                <a:srgbClr val="008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91679" y="188640"/>
            <a:ext cx="7344817" cy="1152128"/>
          </a:xfrm>
        </p:spPr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Основные задачи педагогического коллектива по работе с семьями воспитанников:</a:t>
            </a:r>
          </a:p>
        </p:txBody>
      </p:sp>
    </p:spTree>
    <p:extLst>
      <p:ext uri="{BB962C8B-B14F-4D97-AF65-F5344CB8AC3E}">
        <p14:creationId xmlns:p14="http://schemas.microsoft.com/office/powerpoint/2010/main" xmlns="" val="277969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07704" y="260648"/>
            <a:ext cx="7056784" cy="1656183"/>
          </a:xfrm>
        </p:spPr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Социально-педагогические методы выявления уровня педагогической культуры и степени участия родителей в воспитании детей: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75656" y="2348880"/>
            <a:ext cx="7560840" cy="3888432"/>
          </a:xfrm>
        </p:spPr>
        <p:txBody>
          <a:bodyPr/>
          <a:lstStyle/>
          <a:p>
            <a:r>
              <a:rPr lang="ru-RU" sz="3200" i="1" dirty="0" smtClean="0">
                <a:solidFill>
                  <a:srgbClr val="008000"/>
                </a:solidFill>
                <a:latin typeface="Georgia" pitchFamily="18" charset="0"/>
              </a:rPr>
              <a:t>- тестирование,</a:t>
            </a:r>
            <a:br>
              <a:rPr lang="ru-RU" sz="3200" i="1" dirty="0" smtClean="0">
                <a:solidFill>
                  <a:srgbClr val="008000"/>
                </a:solidFill>
                <a:latin typeface="Georgia" pitchFamily="18" charset="0"/>
              </a:rPr>
            </a:br>
            <a:r>
              <a:rPr lang="ru-RU" sz="3200" i="1" dirty="0" smtClean="0">
                <a:solidFill>
                  <a:srgbClr val="008000"/>
                </a:solidFill>
                <a:latin typeface="Georgia" pitchFamily="18" charset="0"/>
              </a:rPr>
              <a:t>- анкетирование,</a:t>
            </a:r>
            <a:br>
              <a:rPr lang="ru-RU" sz="3200" i="1" dirty="0" smtClean="0">
                <a:solidFill>
                  <a:srgbClr val="008000"/>
                </a:solidFill>
                <a:latin typeface="Georgia" pitchFamily="18" charset="0"/>
              </a:rPr>
            </a:br>
            <a:r>
              <a:rPr lang="ru-RU" sz="3200" i="1" dirty="0" smtClean="0">
                <a:solidFill>
                  <a:srgbClr val="008000"/>
                </a:solidFill>
                <a:latin typeface="Georgia" pitchFamily="18" charset="0"/>
              </a:rPr>
              <a:t>- Индивидуальные беседы,</a:t>
            </a:r>
            <a:br>
              <a:rPr lang="ru-RU" sz="3200" i="1" dirty="0" smtClean="0">
                <a:solidFill>
                  <a:srgbClr val="008000"/>
                </a:solidFill>
                <a:latin typeface="Georgia" pitchFamily="18" charset="0"/>
              </a:rPr>
            </a:br>
            <a:r>
              <a:rPr lang="ru-RU" sz="3200" i="1" dirty="0" smtClean="0">
                <a:solidFill>
                  <a:srgbClr val="008000"/>
                </a:solidFill>
                <a:latin typeface="Georgia" pitchFamily="18" charset="0"/>
              </a:rPr>
              <a:t>- наблюдения за детьми и  родителями.</a:t>
            </a:r>
            <a:endParaRPr lang="ru-RU" sz="3200" i="1" dirty="0">
              <a:solidFill>
                <a:srgbClr val="008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366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1124744"/>
            <a:ext cx="6696744" cy="4644231"/>
          </a:xfrm>
        </p:spPr>
        <p:txBody>
          <a:bodyPr/>
          <a:lstStyle/>
          <a:p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 smtClean="0">
                <a:solidFill>
                  <a:srgbClr val="006600"/>
                </a:solidFill>
              </a:rPr>
              <a:t>Традиционные формы: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000" dirty="0" smtClean="0">
                <a:solidFill>
                  <a:srgbClr val="009900"/>
                </a:solidFill>
                <a:latin typeface="+mn-lt"/>
              </a:rPr>
              <a:t>информационные стенды , родительские собрания. Консультации, посещение открытых мероприятий.</a:t>
            </a:r>
            <a:br>
              <a:rPr lang="ru-RU" sz="2000" dirty="0" smtClean="0">
                <a:solidFill>
                  <a:srgbClr val="009900"/>
                </a:solidFill>
                <a:latin typeface="+mn-lt"/>
              </a:rPr>
            </a:br>
            <a:r>
              <a:rPr lang="ru-RU" sz="2800" dirty="0" smtClean="0">
                <a:solidFill>
                  <a:srgbClr val="009900"/>
                </a:solidFill>
              </a:rPr>
              <a:t/>
            </a:r>
            <a:br>
              <a:rPr lang="ru-RU" sz="2800" dirty="0" smtClean="0">
                <a:solidFill>
                  <a:srgbClr val="009900"/>
                </a:solidFill>
              </a:rPr>
            </a:br>
            <a:r>
              <a:rPr lang="ru-RU" sz="2800" dirty="0" smtClean="0">
                <a:solidFill>
                  <a:srgbClr val="006600"/>
                </a:solidFill>
              </a:rPr>
              <a:t>Нетрадиционные формы:</a:t>
            </a:r>
            <a:br>
              <a:rPr lang="ru-RU" sz="2800" dirty="0" smtClean="0">
                <a:solidFill>
                  <a:srgbClr val="006600"/>
                </a:solidFill>
              </a:rPr>
            </a:br>
            <a:r>
              <a:rPr lang="ru-RU" sz="2000" dirty="0" smtClean="0">
                <a:solidFill>
                  <a:srgbClr val="008000"/>
                </a:solidFill>
                <a:latin typeface="+mn-lt"/>
              </a:rPr>
              <a:t>ролевые игры на мероприятиях ДОУ, совместная деятельность детей и родителей в творческих конкурсах, Презентации собственного продукта, создание мини-библиотек для семейного чтения.</a:t>
            </a:r>
            <a:endParaRPr lang="ru-RU" sz="2000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79712" y="404664"/>
            <a:ext cx="6840760" cy="1008112"/>
          </a:xfrm>
        </p:spPr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  <a:latin typeface="+mj-lt"/>
              </a:rPr>
              <a:t>Развитие педагогической культуры    родителей:</a:t>
            </a:r>
            <a:endParaRPr lang="ru-RU" sz="3600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578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552728" cy="6525344"/>
          </a:xfrm>
        </p:spPr>
        <p:txBody>
          <a:bodyPr/>
          <a:lstStyle/>
          <a:p>
            <a:pPr algn="l"/>
            <a:r>
              <a:rPr lang="ru-RU" sz="2800" b="1" dirty="0" smtClean="0">
                <a:solidFill>
                  <a:srgbClr val="C00000"/>
                </a:solidFill>
              </a:rPr>
              <a:t>Условия для полноценного взаимодействия ДОУ и семьи: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>
                <a:solidFill>
                  <a:srgbClr val="009900"/>
                </a:solidFill>
              </a:rPr>
              <a:t/>
            </a:r>
            <a:br>
              <a:rPr lang="ru-RU" sz="2800" b="1" dirty="0">
                <a:solidFill>
                  <a:srgbClr val="009900"/>
                </a:solidFill>
              </a:rPr>
            </a:br>
            <a:r>
              <a:rPr lang="ru-RU" sz="2800" b="1" i="1" dirty="0" smtClean="0">
                <a:solidFill>
                  <a:srgbClr val="009900"/>
                </a:solidFill>
              </a:rPr>
              <a:t>-  готовность педагога к взаимодействию с семьями воспитанников,</a:t>
            </a:r>
            <a:br>
              <a:rPr lang="ru-RU" sz="2800" b="1" i="1" dirty="0" smtClean="0">
                <a:solidFill>
                  <a:srgbClr val="009900"/>
                </a:solidFill>
              </a:rPr>
            </a:br>
            <a:r>
              <a:rPr lang="ru-RU" sz="2800" b="1" i="1" dirty="0" smtClean="0">
                <a:solidFill>
                  <a:srgbClr val="009900"/>
                </a:solidFill>
              </a:rPr>
              <a:t>-  настроенность родителей на совместное с педагогом воспитание своих детей,</a:t>
            </a:r>
            <a:br>
              <a:rPr lang="ru-RU" sz="2800" b="1" i="1" dirty="0" smtClean="0">
                <a:solidFill>
                  <a:srgbClr val="009900"/>
                </a:solidFill>
              </a:rPr>
            </a:br>
            <a:r>
              <a:rPr lang="ru-RU" sz="2800" b="1" i="1" dirty="0" smtClean="0">
                <a:solidFill>
                  <a:srgbClr val="009900"/>
                </a:solidFill>
              </a:rPr>
              <a:t>-  определение значимых общих целей и задач,</a:t>
            </a:r>
            <a:br>
              <a:rPr lang="ru-RU" sz="2800" b="1" i="1" dirty="0" smtClean="0">
                <a:solidFill>
                  <a:srgbClr val="009900"/>
                </a:solidFill>
              </a:rPr>
            </a:br>
            <a:r>
              <a:rPr lang="ru-RU" sz="2800" b="1" i="1" dirty="0" smtClean="0">
                <a:solidFill>
                  <a:srgbClr val="009900"/>
                </a:solidFill>
              </a:rPr>
              <a:t>-  взаимодействие с учетом возрастных и индивидуальных особенностей детей.</a:t>
            </a:r>
            <a:endParaRPr lang="ru-RU" sz="2800" b="1" i="1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081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229600" cy="5832648"/>
          </a:xfrm>
        </p:spPr>
        <p:txBody>
          <a:bodyPr/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Деятельность педагога с семьей:</a:t>
            </a:r>
            <a:br>
              <a:rPr lang="ru-RU" sz="48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009900"/>
                </a:solidFill>
              </a:rPr>
              <a:t>*</a:t>
            </a:r>
            <a:r>
              <a:rPr lang="ru-RU" b="1" dirty="0" smtClean="0">
                <a:solidFill>
                  <a:srgbClr val="009900"/>
                </a:solidFill>
              </a:rPr>
              <a:t> помощь в воспитании и образовании,</a:t>
            </a:r>
            <a:br>
              <a:rPr lang="ru-RU" b="1" dirty="0" smtClean="0">
                <a:solidFill>
                  <a:srgbClr val="009900"/>
                </a:solidFill>
              </a:rPr>
            </a:br>
            <a:r>
              <a:rPr lang="ru-RU" b="1" dirty="0" smtClean="0">
                <a:solidFill>
                  <a:srgbClr val="009900"/>
                </a:solidFill>
              </a:rPr>
              <a:t>*психологическая помощь,</a:t>
            </a:r>
            <a:br>
              <a:rPr lang="ru-RU" b="1" dirty="0" smtClean="0">
                <a:solidFill>
                  <a:srgbClr val="009900"/>
                </a:solidFill>
              </a:rPr>
            </a:br>
            <a:r>
              <a:rPr lang="ru-RU" b="1" dirty="0" smtClean="0">
                <a:solidFill>
                  <a:srgbClr val="009900"/>
                </a:solidFill>
              </a:rPr>
              <a:t>*посредническая помощь.</a:t>
            </a:r>
            <a:endParaRPr lang="ru-RU" b="1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221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920880" cy="6250706"/>
          </a:xfrm>
        </p:spPr>
        <p:txBody>
          <a:bodyPr/>
          <a:lstStyle/>
          <a:p>
            <a:r>
              <a:rPr lang="ru-RU" sz="3600" b="1" u="sng" dirty="0" smtClean="0">
                <a:solidFill>
                  <a:srgbClr val="C00000"/>
                </a:solidFill>
              </a:rPr>
              <a:t>Это важно:</a:t>
            </a:r>
            <a:br>
              <a:rPr lang="ru-RU" sz="3600" b="1" u="sng" dirty="0" smtClean="0">
                <a:solidFill>
                  <a:srgbClr val="C00000"/>
                </a:solidFill>
              </a:rPr>
            </a:br>
            <a:r>
              <a:rPr lang="ru-RU" sz="3600" b="1" u="sng" dirty="0" smtClean="0">
                <a:solidFill>
                  <a:srgbClr val="C00000"/>
                </a:solidFill>
              </a:rPr>
              <a:t/>
            </a:r>
            <a:br>
              <a:rPr lang="ru-RU" sz="3600" b="1" u="sng" dirty="0" smtClean="0">
                <a:solidFill>
                  <a:srgbClr val="C00000"/>
                </a:solidFill>
              </a:rPr>
            </a:br>
            <a:r>
              <a:rPr lang="ru-RU" sz="2400" b="1" dirty="0" smtClean="0"/>
              <a:t>-</a:t>
            </a:r>
            <a:r>
              <a:rPr lang="ru-RU" sz="2400" b="1" dirty="0" smtClean="0">
                <a:solidFill>
                  <a:srgbClr val="008000"/>
                </a:solidFill>
              </a:rPr>
              <a:t>условия ДОУ и семьи должны мало отличаться друг от друга,</a:t>
            </a:r>
            <a:br>
              <a:rPr lang="ru-RU" sz="2400" b="1" dirty="0" smtClean="0">
                <a:solidFill>
                  <a:srgbClr val="008000"/>
                </a:solidFill>
              </a:rPr>
            </a:br>
            <a:r>
              <a:rPr lang="ru-RU" sz="2400" b="1" dirty="0" smtClean="0">
                <a:solidFill>
                  <a:srgbClr val="008000"/>
                </a:solidFill>
              </a:rPr>
              <a:t>- </a:t>
            </a:r>
            <a:r>
              <a:rPr lang="ru-RU" sz="2400" b="1" i="1" dirty="0" smtClean="0">
                <a:solidFill>
                  <a:srgbClr val="FF0000"/>
                </a:solidFill>
              </a:rPr>
              <a:t>научить детей общаться друг с </a:t>
            </a:r>
            <a:r>
              <a:rPr lang="ru-RU" sz="2400" b="1" i="1" dirty="0" smtClean="0">
                <a:solidFill>
                  <a:srgbClr val="FF0000"/>
                </a:solidFill>
              </a:rPr>
              <a:t>другом</a:t>
            </a:r>
            <a:br>
              <a:rPr lang="ru-RU" sz="2400" b="1" i="1" dirty="0" smtClean="0">
                <a:solidFill>
                  <a:srgbClr val="FF0000"/>
                </a:solidFill>
              </a:rPr>
            </a:br>
            <a:r>
              <a:rPr lang="ru-RU" sz="2400" b="1" i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008000"/>
                </a:solidFill>
              </a:rPr>
              <a:t>( при активном участии семьи),</a:t>
            </a:r>
            <a:br>
              <a:rPr lang="ru-RU" sz="2400" b="1" dirty="0" smtClean="0">
                <a:solidFill>
                  <a:srgbClr val="008000"/>
                </a:solidFill>
              </a:rPr>
            </a:br>
            <a:r>
              <a:rPr lang="ru-RU" sz="2400" b="1" dirty="0" smtClean="0">
                <a:solidFill>
                  <a:srgbClr val="008000"/>
                </a:solidFill>
              </a:rPr>
              <a:t>-ребенок </a:t>
            </a:r>
            <a:r>
              <a:rPr lang="ru-RU" sz="2400" b="1" i="1" dirty="0" smtClean="0">
                <a:solidFill>
                  <a:srgbClr val="FF0000"/>
                </a:solidFill>
              </a:rPr>
              <a:t>не должен сталкиваться с насилием</a:t>
            </a:r>
            <a:r>
              <a:rPr lang="ru-RU" sz="2400" b="1" dirty="0" smtClean="0">
                <a:solidFill>
                  <a:srgbClr val="008000"/>
                </a:solidFill>
              </a:rPr>
              <a:t>, в том числе и воспитательно-педагогическим,</a:t>
            </a:r>
            <a:br>
              <a:rPr lang="ru-RU" sz="2400" b="1" dirty="0" smtClean="0">
                <a:solidFill>
                  <a:srgbClr val="008000"/>
                </a:solidFill>
              </a:rPr>
            </a:br>
            <a:r>
              <a:rPr lang="ru-RU" sz="2400" b="1" dirty="0" smtClean="0">
                <a:solidFill>
                  <a:srgbClr val="008000"/>
                </a:solidFill>
              </a:rPr>
              <a:t>- </a:t>
            </a:r>
            <a:r>
              <a:rPr lang="ru-RU" sz="2400" b="1" i="1" dirty="0" smtClean="0">
                <a:solidFill>
                  <a:srgbClr val="FF0000"/>
                </a:solidFill>
              </a:rPr>
              <a:t>оказывать помощь </a:t>
            </a:r>
            <a:r>
              <a:rPr lang="ru-RU" sz="2400" b="1" i="1" dirty="0" smtClean="0">
                <a:solidFill>
                  <a:srgbClr val="FF0000"/>
                </a:solidFill>
              </a:rPr>
              <a:t>родителям</a:t>
            </a:r>
            <a:br>
              <a:rPr lang="ru-RU" sz="2400" b="1" i="1" dirty="0" smtClean="0">
                <a:solidFill>
                  <a:srgbClr val="FF0000"/>
                </a:solidFill>
              </a:rPr>
            </a:br>
            <a:r>
              <a:rPr lang="ru-RU" sz="2400" b="1" i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008000"/>
                </a:solidFill>
              </a:rPr>
              <a:t>в выполнении их родительских функций,</a:t>
            </a:r>
            <a:br>
              <a:rPr lang="ru-RU" sz="2400" b="1" dirty="0" smtClean="0">
                <a:solidFill>
                  <a:srgbClr val="008000"/>
                </a:solidFill>
              </a:rPr>
            </a:br>
            <a:r>
              <a:rPr lang="ru-RU" sz="2400" b="1" dirty="0" smtClean="0">
                <a:solidFill>
                  <a:srgbClr val="008000"/>
                </a:solidFill>
              </a:rPr>
              <a:t>-  часто педагоги сталкиваются с </a:t>
            </a:r>
            <a:r>
              <a:rPr lang="ru-RU" sz="2400" b="1" i="1" dirty="0" smtClean="0">
                <a:solidFill>
                  <a:srgbClr val="FF0000"/>
                </a:solidFill>
              </a:rPr>
              <a:t>низкой компетентностью родительского поведения</a:t>
            </a:r>
            <a:r>
              <a:rPr lang="ru-RU" sz="2400" b="1" dirty="0" smtClean="0">
                <a:solidFill>
                  <a:srgbClr val="008000"/>
                </a:solidFill>
              </a:rPr>
              <a:t>,</a:t>
            </a:r>
            <a:br>
              <a:rPr lang="ru-RU" sz="2400" b="1" dirty="0" smtClean="0">
                <a:solidFill>
                  <a:srgbClr val="008000"/>
                </a:solidFill>
              </a:rPr>
            </a:br>
            <a:r>
              <a:rPr lang="ru-RU" sz="2400" b="1" dirty="0" smtClean="0">
                <a:solidFill>
                  <a:srgbClr val="008000"/>
                </a:solidFill>
              </a:rPr>
              <a:t>- в силу незнания многие </a:t>
            </a:r>
            <a:r>
              <a:rPr lang="ru-RU" sz="2400" b="1" i="1" dirty="0" smtClean="0">
                <a:solidFill>
                  <a:srgbClr val="FF0000"/>
                </a:solidFill>
              </a:rPr>
              <a:t>родители не воспринимают своего ребенка как личность</a:t>
            </a:r>
            <a:r>
              <a:rPr lang="ru-RU" sz="2400" b="1" u="sng" dirty="0" smtClean="0">
                <a:solidFill>
                  <a:srgbClr val="008000"/>
                </a:solidFill>
              </a:rPr>
              <a:t>,</a:t>
            </a:r>
            <a:r>
              <a:rPr lang="ru-RU" sz="2400" b="1" dirty="0" smtClean="0">
                <a:solidFill>
                  <a:srgbClr val="008000"/>
                </a:solidFill>
              </a:rPr>
              <a:t> пока он не пойдет в школу (иногда до его ухода из семьи).</a:t>
            </a:r>
            <a:endParaRPr lang="ru-RU" sz="24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965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8388424" cy="5544616"/>
          </a:xfrm>
        </p:spPr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        Эффективные формы взаимодействия с родителями</a:t>
            </a:r>
            <a:b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ru-RU" sz="2400" b="1" i="1" dirty="0" smtClean="0">
                <a:solidFill>
                  <a:srgbClr val="C00000"/>
                </a:solidFill>
                <a:latin typeface="Georgia" pitchFamily="18" charset="0"/>
              </a:rPr>
              <a:t>(могут</a:t>
            </a: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ru-RU" sz="2400" b="1" i="1" dirty="0" smtClean="0">
                <a:solidFill>
                  <a:srgbClr val="C00000"/>
                </a:solidFill>
                <a:latin typeface="Georgia" pitchFamily="18" charset="0"/>
              </a:rPr>
              <a:t>заинтересовать и позволят высказать свою точку зрения):</a:t>
            </a:r>
            <a:br>
              <a:rPr lang="ru-RU" sz="2400" b="1" i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2400" b="1" i="1" dirty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sz="2400" b="1" i="1" dirty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3600" b="1" i="1" dirty="0" smtClean="0">
                <a:solidFill>
                  <a:srgbClr val="008000"/>
                </a:solidFill>
                <a:latin typeface="Georgia" pitchFamily="18" charset="0"/>
              </a:rPr>
              <a:t>-круглые столы,</a:t>
            </a:r>
            <a:br>
              <a:rPr lang="ru-RU" sz="3600" b="1" i="1" dirty="0" smtClean="0">
                <a:solidFill>
                  <a:srgbClr val="008000"/>
                </a:solidFill>
                <a:latin typeface="Georgia" pitchFamily="18" charset="0"/>
              </a:rPr>
            </a:br>
            <a:r>
              <a:rPr lang="ru-RU" sz="3600" b="1" i="1" dirty="0">
                <a:solidFill>
                  <a:srgbClr val="008000"/>
                </a:solidFill>
                <a:latin typeface="Georgia" pitchFamily="18" charset="0"/>
              </a:rPr>
              <a:t>-</a:t>
            </a:r>
            <a:r>
              <a:rPr lang="ru-RU" sz="3600" b="1" i="1" dirty="0" smtClean="0">
                <a:solidFill>
                  <a:srgbClr val="008000"/>
                </a:solidFill>
                <a:latin typeface="Georgia" pitchFamily="18" charset="0"/>
              </a:rPr>
              <a:t>  родительские конференции,</a:t>
            </a:r>
            <a:br>
              <a:rPr lang="ru-RU" sz="3600" b="1" i="1" dirty="0" smtClean="0">
                <a:solidFill>
                  <a:srgbClr val="008000"/>
                </a:solidFill>
                <a:latin typeface="Georgia" pitchFamily="18" charset="0"/>
              </a:rPr>
            </a:br>
            <a:r>
              <a:rPr lang="ru-RU" sz="3600" b="1" i="1" dirty="0" smtClean="0">
                <a:solidFill>
                  <a:srgbClr val="008000"/>
                </a:solidFill>
                <a:latin typeface="Georgia" pitchFamily="18" charset="0"/>
              </a:rPr>
              <a:t>- дискуссии,</a:t>
            </a:r>
            <a:br>
              <a:rPr lang="ru-RU" sz="3600" b="1" i="1" dirty="0" smtClean="0">
                <a:solidFill>
                  <a:srgbClr val="008000"/>
                </a:solidFill>
                <a:latin typeface="Georgia" pitchFamily="18" charset="0"/>
              </a:rPr>
            </a:br>
            <a:r>
              <a:rPr lang="ru-RU" sz="3600" b="1" i="1" dirty="0" smtClean="0">
                <a:solidFill>
                  <a:srgbClr val="008000"/>
                </a:solidFill>
                <a:latin typeface="Georgia" pitchFamily="18" charset="0"/>
              </a:rPr>
              <a:t>-деловые игры,</a:t>
            </a:r>
            <a:br>
              <a:rPr lang="ru-RU" sz="3600" b="1" i="1" dirty="0" smtClean="0">
                <a:solidFill>
                  <a:srgbClr val="008000"/>
                </a:solidFill>
                <a:latin typeface="Georgia" pitchFamily="18" charset="0"/>
              </a:rPr>
            </a:br>
            <a:r>
              <a:rPr lang="ru-RU" sz="3600" b="1" i="1" dirty="0" smtClean="0">
                <a:solidFill>
                  <a:srgbClr val="008000"/>
                </a:solidFill>
                <a:latin typeface="Georgia" pitchFamily="18" charset="0"/>
              </a:rPr>
              <a:t>-встречи со специалистами.</a:t>
            </a:r>
            <a:endParaRPr lang="ru-RU" sz="3600" b="1" i="1" dirty="0">
              <a:solidFill>
                <a:srgbClr val="008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741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412776"/>
            <a:ext cx="7427168" cy="324036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Спасибо за внимание!</a:t>
            </a:r>
            <a:b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Желаем успехов в работе!</a:t>
            </a:r>
            <a:endParaRPr lang="ru-RU" b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913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31640" y="2780928"/>
            <a:ext cx="7355160" cy="2592288"/>
          </a:xfrm>
        </p:spPr>
        <p:txBody>
          <a:bodyPr/>
          <a:lstStyle/>
          <a:p>
            <a:r>
              <a:rPr lang="ru-RU" sz="3600" b="1" dirty="0" smtClean="0">
                <a:solidFill>
                  <a:srgbClr val="009900"/>
                </a:solidFill>
              </a:rPr>
              <a:t>Презентацию выполнила</a:t>
            </a:r>
            <a:br>
              <a:rPr lang="ru-RU" sz="3600" b="1" dirty="0" smtClean="0">
                <a:solidFill>
                  <a:srgbClr val="009900"/>
                </a:solidFill>
              </a:rPr>
            </a:br>
            <a:r>
              <a:rPr lang="ru-RU" sz="2800" b="1" dirty="0" smtClean="0">
                <a:solidFill>
                  <a:srgbClr val="009900"/>
                </a:solidFill>
              </a:rPr>
              <a:t>заместитель заведующего во ВМР -</a:t>
            </a:r>
            <a:br>
              <a:rPr lang="ru-RU" sz="2800" b="1" dirty="0" smtClean="0">
                <a:solidFill>
                  <a:srgbClr val="009900"/>
                </a:solidFill>
              </a:rPr>
            </a:br>
            <a:r>
              <a:rPr lang="ru-RU" b="1" dirty="0" smtClean="0">
                <a:solidFill>
                  <a:srgbClr val="009900"/>
                </a:solidFill>
              </a:rPr>
              <a:t>Маслова Е.А.</a:t>
            </a:r>
            <a:endParaRPr lang="ru-RU" b="1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605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9" y="1916832"/>
            <a:ext cx="6696744" cy="4320480"/>
          </a:xfrm>
        </p:spPr>
        <p:txBody>
          <a:bodyPr/>
          <a:lstStyle/>
          <a:p>
            <a:pPr algn="just"/>
            <a:r>
              <a:rPr lang="ru-RU" sz="2000" dirty="0" smtClean="0">
                <a:solidFill>
                  <a:srgbClr val="008000"/>
                </a:solidFill>
              </a:rPr>
              <a:t>(</a:t>
            </a:r>
            <a:r>
              <a:rPr lang="ru-RU" sz="1600" dirty="0">
                <a:solidFill>
                  <a:srgbClr val="008000"/>
                </a:solidFill>
              </a:rPr>
              <a:t>Б</a:t>
            </a:r>
            <a:r>
              <a:rPr lang="ru-RU" sz="1600" dirty="0" smtClean="0">
                <a:solidFill>
                  <a:srgbClr val="008000"/>
                </a:solidFill>
              </a:rPr>
              <a:t>олее 50 определений. В качестве рабочего будем использовать определение, которое принадлежит </a:t>
            </a:r>
            <a:r>
              <a:rPr lang="ru-RU" sz="1600" dirty="0" err="1" smtClean="0">
                <a:solidFill>
                  <a:srgbClr val="008000"/>
                </a:solidFill>
              </a:rPr>
              <a:t>Л.И.Божович</a:t>
            </a:r>
            <a:r>
              <a:rPr lang="ru-RU" sz="1600" dirty="0" smtClean="0">
                <a:solidFill>
                  <a:srgbClr val="008000"/>
                </a:solidFill>
              </a:rPr>
              <a:t>) </a:t>
            </a:r>
            <a:br>
              <a:rPr lang="ru-RU" sz="1600" dirty="0" smtClean="0">
                <a:solidFill>
                  <a:srgbClr val="008000"/>
                </a:solidFill>
              </a:rPr>
            </a:br>
            <a:r>
              <a:rPr lang="ru-RU" sz="1600" dirty="0">
                <a:solidFill>
                  <a:srgbClr val="008000"/>
                </a:solidFill>
              </a:rPr>
              <a:t/>
            </a:r>
            <a:br>
              <a:rPr lang="ru-RU" sz="1600" dirty="0">
                <a:solidFill>
                  <a:srgbClr val="008000"/>
                </a:solidFill>
              </a:rPr>
            </a:br>
            <a:r>
              <a:rPr lang="ru-RU" sz="1600" dirty="0" smtClean="0">
                <a:solidFill>
                  <a:srgbClr val="008000"/>
                </a:solidFill>
              </a:rPr>
              <a:t/>
            </a:r>
            <a:br>
              <a:rPr lang="ru-RU" sz="1600" dirty="0" smtClean="0">
                <a:solidFill>
                  <a:srgbClr val="008000"/>
                </a:solidFill>
              </a:rPr>
            </a:br>
            <a:r>
              <a:rPr lang="ru-RU" sz="1600" dirty="0" smtClean="0">
                <a:solidFill>
                  <a:srgbClr val="008000"/>
                </a:solidFill>
              </a:rPr>
              <a:t> </a:t>
            </a:r>
            <a:r>
              <a:rPr lang="ru-RU" sz="2000" dirty="0" smtClean="0">
                <a:solidFill>
                  <a:srgbClr val="008000"/>
                </a:solidFill>
              </a:rPr>
              <a:t/>
            </a:r>
            <a:br>
              <a:rPr lang="ru-RU" sz="2000" dirty="0" smtClean="0">
                <a:solidFill>
                  <a:srgbClr val="008000"/>
                </a:solidFill>
              </a:rPr>
            </a:br>
            <a:r>
              <a:rPr lang="ru-RU" sz="2800" dirty="0" smtClean="0">
                <a:solidFill>
                  <a:srgbClr val="008000"/>
                </a:solidFill>
              </a:rPr>
              <a:t>это человек, который достиг определенного, достаточно высокого уровня своего психического развития.</a:t>
            </a:r>
            <a:endParaRPr lang="ru-RU" sz="2800" dirty="0">
              <a:solidFill>
                <a:srgbClr val="008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19671" y="692697"/>
            <a:ext cx="6875041" cy="1008112"/>
          </a:xfrm>
        </p:spPr>
        <p:txBody>
          <a:bodyPr/>
          <a:lstStyle/>
          <a:p>
            <a:r>
              <a:rPr lang="ru-RU" sz="4400" b="1" dirty="0" smtClean="0">
                <a:solidFill>
                  <a:srgbClr val="C00000"/>
                </a:solidFill>
                <a:latin typeface="Georgia" pitchFamily="18" charset="0"/>
              </a:rPr>
              <a:t>               </a:t>
            </a:r>
            <a:r>
              <a:rPr lang="ru-RU" sz="4400" b="1" i="1" dirty="0" smtClean="0">
                <a:solidFill>
                  <a:srgbClr val="C00000"/>
                </a:solidFill>
                <a:latin typeface="Georgia" pitchFamily="18" charset="0"/>
              </a:rPr>
              <a:t>Личность -</a:t>
            </a:r>
            <a:endParaRPr lang="ru-RU" sz="44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279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5656" y="1643050"/>
            <a:ext cx="7344816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C00000"/>
                </a:solidFill>
                <a:latin typeface="Georgia" pitchFamily="18" charset="0"/>
                <a:ea typeface="Cambria Math" pitchFamily="18" charset="0"/>
              </a:rPr>
              <a:t>Социальное развитие </a:t>
            </a:r>
            <a:r>
              <a:rPr lang="ru-RU" sz="4000" i="1" dirty="0" smtClean="0">
                <a:solidFill>
                  <a:srgbClr val="C00000"/>
                </a:solidFill>
                <a:latin typeface="Georgia" pitchFamily="18" charset="0"/>
                <a:ea typeface="Cambria Math" pitchFamily="18" charset="0"/>
              </a:rPr>
              <a:t>—</a:t>
            </a:r>
          </a:p>
          <a:p>
            <a:pPr algn="ctr"/>
            <a:r>
              <a:rPr lang="ru-RU" sz="4000" i="1" dirty="0" smtClean="0">
                <a:solidFill>
                  <a:srgbClr val="C00000"/>
                </a:solidFill>
                <a:latin typeface="Georgia" pitchFamily="18" charset="0"/>
                <a:ea typeface="Cambria Math" pitchFamily="18" charset="0"/>
              </a:rPr>
              <a:t> </a:t>
            </a:r>
            <a:endParaRPr lang="ru-RU" sz="4000" b="1" i="1" dirty="0">
              <a:solidFill>
                <a:srgbClr val="C00000"/>
              </a:solidFill>
              <a:latin typeface="Georgia" pitchFamily="18" charset="0"/>
              <a:ea typeface="Cambria Math" pitchFamily="18" charset="0"/>
            </a:endParaRPr>
          </a:p>
          <a:p>
            <a:pPr algn="ctr"/>
            <a:r>
              <a:rPr lang="ru-RU" sz="3400" b="1" dirty="0" smtClean="0">
                <a:solidFill>
                  <a:srgbClr val="006600"/>
                </a:solidFill>
                <a:latin typeface="Cambria" pitchFamily="18" charset="0"/>
                <a:ea typeface="Cambria Math" pitchFamily="18" charset="0"/>
              </a:rPr>
              <a:t>это процесс</a:t>
            </a:r>
            <a:r>
              <a:rPr lang="ru-RU" sz="3400" b="1" dirty="0">
                <a:solidFill>
                  <a:srgbClr val="006600"/>
                </a:solidFill>
                <a:latin typeface="Cambria" pitchFamily="18" charset="0"/>
                <a:ea typeface="Cambria Math" pitchFamily="18" charset="0"/>
              </a:rPr>
              <a:t>, во время которого </a:t>
            </a:r>
            <a:r>
              <a:rPr lang="ru-RU" sz="3400" b="1" dirty="0" smtClean="0">
                <a:solidFill>
                  <a:srgbClr val="006600"/>
                </a:solidFill>
                <a:latin typeface="Cambria" pitchFamily="18" charset="0"/>
                <a:ea typeface="Cambria Math" pitchFamily="18" charset="0"/>
              </a:rPr>
              <a:t>ребенок  </a:t>
            </a:r>
            <a:r>
              <a:rPr lang="ru-RU" sz="3400" b="1" dirty="0">
                <a:solidFill>
                  <a:srgbClr val="006600"/>
                </a:solidFill>
                <a:latin typeface="Cambria" pitchFamily="18" charset="0"/>
                <a:ea typeface="Cambria Math" pitchFamily="18" charset="0"/>
              </a:rPr>
              <a:t>усваивает ценности, традиции, культуру общества или сообщества, в котором ему предстоит </a:t>
            </a:r>
            <a:r>
              <a:rPr lang="ru-RU" sz="3400" b="1" dirty="0" smtClean="0">
                <a:solidFill>
                  <a:srgbClr val="006600"/>
                </a:solidFill>
                <a:latin typeface="Cambria" pitchFamily="18" charset="0"/>
                <a:ea typeface="Cambria Math" pitchFamily="18" charset="0"/>
              </a:rPr>
              <a:t>жить. </a:t>
            </a:r>
            <a:endParaRPr lang="ru-RU" sz="3400" b="1" dirty="0">
              <a:solidFill>
                <a:srgbClr val="006600"/>
              </a:solidFill>
              <a:latin typeface="Cambria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08920"/>
            <a:ext cx="7344816" cy="2988047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006600"/>
                </a:solidFill>
              </a:rPr>
              <a:t>Процесс целенаправленного, Систематического формирования личности в целях подготовки ее к активному участию в общественной, производственной и культурной жизни.</a:t>
            </a:r>
            <a:endParaRPr lang="ru-RU" sz="2800" dirty="0">
              <a:solidFill>
                <a:srgbClr val="0066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196753"/>
            <a:ext cx="7772400" cy="864095"/>
          </a:xfrm>
        </p:spPr>
        <p:txBody>
          <a:bodyPr/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Georgia" pitchFamily="18" charset="0"/>
              </a:rPr>
              <a:t>                  Воспитание -</a:t>
            </a:r>
            <a:endParaRPr lang="ru-RU" sz="40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658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844824"/>
            <a:ext cx="724088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C00000"/>
                </a:solidFill>
                <a:latin typeface="Georgia" pitchFamily="18" charset="0"/>
                <a:ea typeface="Cambria Math" pitchFamily="18" charset="0"/>
              </a:rPr>
              <a:t>Социализация —</a:t>
            </a:r>
          </a:p>
          <a:p>
            <a:pPr algn="ctr"/>
            <a:r>
              <a:rPr lang="ru-RU" sz="3600" b="1" dirty="0" smtClean="0">
                <a:latin typeface="+mj-lt"/>
                <a:ea typeface="Cambria Math" pitchFamily="18" charset="0"/>
              </a:rPr>
              <a:t> </a:t>
            </a:r>
            <a:r>
              <a:rPr lang="ru-RU" sz="3600" b="1" dirty="0">
                <a:solidFill>
                  <a:srgbClr val="008000"/>
                </a:solidFill>
                <a:latin typeface="+mj-lt"/>
                <a:ea typeface="Cambria Math" pitchFamily="18" charset="0"/>
              </a:rPr>
              <a:t>это </a:t>
            </a:r>
            <a:r>
              <a:rPr lang="ru-RU" sz="3600" b="1" dirty="0">
                <a:solidFill>
                  <a:srgbClr val="006600"/>
                </a:solidFill>
                <a:latin typeface="+mj-lt"/>
                <a:ea typeface="Cambria Math" pitchFamily="18" charset="0"/>
              </a:rPr>
              <a:t>адаптация</a:t>
            </a:r>
            <a:r>
              <a:rPr lang="ru-RU" sz="3600" b="1" dirty="0">
                <a:solidFill>
                  <a:srgbClr val="008000"/>
                </a:solidFill>
                <a:latin typeface="+mj-lt"/>
                <a:ea typeface="Cambria Math" pitchFamily="18" charset="0"/>
              </a:rPr>
              <a:t> личности к обществу путем усвоения социального опыта, ценностей, норм, установок, присущих как обществу в целом, так и </a:t>
            </a:r>
            <a:r>
              <a:rPr lang="ru-RU" sz="3600" b="1" dirty="0" smtClean="0">
                <a:solidFill>
                  <a:srgbClr val="008000"/>
                </a:solidFill>
                <a:latin typeface="+mj-lt"/>
                <a:ea typeface="Cambria Math" pitchFamily="18" charset="0"/>
              </a:rPr>
              <a:t>отдельным </a:t>
            </a:r>
            <a:r>
              <a:rPr lang="ru-RU" sz="3600" b="1" dirty="0">
                <a:solidFill>
                  <a:srgbClr val="008000"/>
                </a:solidFill>
                <a:latin typeface="+mj-lt"/>
                <a:ea typeface="Cambria Math" pitchFamily="18" charset="0"/>
              </a:rPr>
              <a:t>группам.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548680"/>
            <a:ext cx="7560840" cy="6048672"/>
          </a:xfrm>
        </p:spPr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Воспитатель-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800" b="1" dirty="0" smtClean="0">
                <a:solidFill>
                  <a:srgbClr val="008000"/>
                </a:solidFill>
                <a:latin typeface="Georgia" pitchFamily="18" charset="0"/>
              </a:rPr>
              <a:t>не носитель ценной информации, а педагог способный продуктивно и эффективно решать педагогические задачи, воплощать новые идеи, способные удовлетворять социальный заказ родителей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b="1" i="1" u="sng" dirty="0" smtClean="0">
                <a:solidFill>
                  <a:srgbClr val="006600"/>
                </a:solidFill>
                <a:latin typeface="Georgia" pitchFamily="18" charset="0"/>
              </a:rPr>
              <a:t>Профессиональный рост воспитателей – системный и постоянный процесс.</a:t>
            </a:r>
            <a:endParaRPr lang="ru-RU" sz="3200" b="1" i="1" u="sng" dirty="0">
              <a:solidFill>
                <a:srgbClr val="0066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636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1988840"/>
            <a:ext cx="6912768" cy="4464496"/>
          </a:xfrm>
        </p:spPr>
        <p:txBody>
          <a:bodyPr/>
          <a:lstStyle/>
          <a:p>
            <a:r>
              <a:rPr lang="ru-RU" sz="2400" dirty="0" smtClean="0">
                <a:solidFill>
                  <a:srgbClr val="008000"/>
                </a:solidFill>
                <a:latin typeface="Georgia" pitchFamily="18" charset="0"/>
              </a:rPr>
              <a:t>Подрастающее поколение воспринимает реалии жизни как данность.</a:t>
            </a:r>
            <a:br>
              <a:rPr lang="ru-RU" sz="2400" dirty="0" smtClean="0">
                <a:solidFill>
                  <a:srgbClr val="008000"/>
                </a:solidFill>
                <a:latin typeface="Georgia" pitchFamily="18" charset="0"/>
              </a:rPr>
            </a:br>
            <a:r>
              <a:rPr lang="ru-RU" sz="2400" dirty="0" smtClean="0">
                <a:solidFill>
                  <a:srgbClr val="008000"/>
                </a:solidFill>
                <a:latin typeface="Georgia" pitchFamily="18" charset="0"/>
              </a:rPr>
              <a:t> В этом </a:t>
            </a:r>
            <a:r>
              <a:rPr lang="ru-RU" sz="2400" dirty="0" smtClean="0">
                <a:solidFill>
                  <a:srgbClr val="FF0000"/>
                </a:solidFill>
                <a:latin typeface="Georgia" pitchFamily="18" charset="0"/>
              </a:rPr>
              <a:t>различии взрослых и детей </a:t>
            </a:r>
            <a:r>
              <a:rPr lang="ru-RU" sz="2400" dirty="0" smtClean="0">
                <a:solidFill>
                  <a:srgbClr val="008000"/>
                </a:solidFill>
                <a:latin typeface="Georgia" pitchFamily="18" charset="0"/>
              </a:rPr>
              <a:t>кроется сегодня самая большая проблема, так как большинство взрослых не вписываются органично в современную жизнь.</a:t>
            </a:r>
            <a:endParaRPr lang="ru-RU" sz="2400" dirty="0">
              <a:solidFill>
                <a:srgbClr val="008000"/>
              </a:solidFill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23728" y="260648"/>
            <a:ext cx="6370984" cy="1512168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Современные проблемы социально-личностного развития детей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920880" cy="5962674"/>
          </a:xfrm>
        </p:spPr>
        <p:txBody>
          <a:bodyPr/>
          <a:lstStyle/>
          <a:p>
            <a:r>
              <a:rPr lang="ru-RU" sz="3600" b="1" dirty="0" err="1" smtClean="0">
                <a:solidFill>
                  <a:srgbClr val="C00000"/>
                </a:solidFill>
              </a:rPr>
              <a:t>Родительство</a:t>
            </a:r>
            <a:r>
              <a:rPr lang="ru-RU" sz="3200" b="1" dirty="0" smtClean="0">
                <a:solidFill>
                  <a:srgbClr val="008000"/>
                </a:solidFill>
              </a:rPr>
              <a:t>-важная часть самореализации взрослого человека.</a:t>
            </a:r>
            <a:br>
              <a:rPr lang="ru-RU" sz="3200" b="1" dirty="0" smtClean="0">
                <a:solidFill>
                  <a:srgbClr val="008000"/>
                </a:solidFill>
              </a:rPr>
            </a:br>
            <a:r>
              <a:rPr lang="ru-RU" sz="2800" b="1" u="sng" dirty="0" smtClean="0">
                <a:solidFill>
                  <a:srgbClr val="008000"/>
                </a:solidFill>
              </a:rPr>
              <a:t>Родителей необходимо:</a:t>
            </a:r>
            <a:br>
              <a:rPr lang="ru-RU" sz="2800" b="1" u="sng" dirty="0" smtClean="0">
                <a:solidFill>
                  <a:srgbClr val="008000"/>
                </a:solidFill>
              </a:rPr>
            </a:br>
            <a:r>
              <a:rPr lang="ru-RU" sz="2400" b="1" dirty="0" smtClean="0">
                <a:solidFill>
                  <a:srgbClr val="008000"/>
                </a:solidFill>
              </a:rPr>
              <a:t>- воспитывать, с учетом их жизненного и возрастного опыта,</a:t>
            </a:r>
            <a:br>
              <a:rPr lang="ru-RU" sz="2400" b="1" dirty="0" smtClean="0">
                <a:solidFill>
                  <a:srgbClr val="008000"/>
                </a:solidFill>
              </a:rPr>
            </a:br>
            <a:r>
              <a:rPr lang="ru-RU" sz="2400" b="1" dirty="0" smtClean="0">
                <a:solidFill>
                  <a:srgbClr val="008000"/>
                </a:solidFill>
              </a:rPr>
              <a:t>-  постоянно информировать обо всем, что происходит в  детском саду</a:t>
            </a:r>
            <a:r>
              <a:rPr lang="ru-RU" sz="2800" b="1" dirty="0" smtClean="0">
                <a:solidFill>
                  <a:srgbClr val="008000"/>
                </a:solidFill>
              </a:rPr>
              <a:t>.</a:t>
            </a:r>
            <a:br>
              <a:rPr lang="ru-RU" sz="2800" b="1" dirty="0" smtClean="0">
                <a:solidFill>
                  <a:srgbClr val="008000"/>
                </a:solidFill>
              </a:rPr>
            </a:br>
            <a:r>
              <a:rPr lang="ru-RU" sz="3200" b="1" i="1" dirty="0" smtClean="0">
                <a:solidFill>
                  <a:srgbClr val="C00000"/>
                </a:solidFill>
              </a:rPr>
              <a:t>Обучать взрослых гораздо сложнее, нежели детей, а степень такта, чуткости, терпения и профессионализма должна быть та же самая!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269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332656"/>
            <a:ext cx="8064896" cy="6264696"/>
          </a:xfrm>
        </p:spPr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По уровню социальной адаптации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семьи можно разделить на: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3600" b="1" i="1" dirty="0" smtClean="0">
                <a:solidFill>
                  <a:srgbClr val="FF0000"/>
                </a:solidFill>
              </a:rPr>
              <a:t>гармоничные –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800" b="1" dirty="0" smtClean="0">
                <a:solidFill>
                  <a:srgbClr val="008000"/>
                </a:solidFill>
              </a:rPr>
              <a:t>благополучные семьи   </a:t>
            </a:r>
            <a:r>
              <a:rPr lang="ru-RU" sz="2400" b="1" i="1" dirty="0" smtClean="0">
                <a:solidFill>
                  <a:srgbClr val="009900"/>
                </a:solidFill>
              </a:rPr>
              <a:t>( талантливые, активные, благополучные в </a:t>
            </a:r>
            <a:r>
              <a:rPr lang="ru-RU" sz="2400" b="1" i="1" dirty="0" err="1" smtClean="0">
                <a:solidFill>
                  <a:srgbClr val="009900"/>
                </a:solidFill>
              </a:rPr>
              <a:t>психико</a:t>
            </a:r>
            <a:r>
              <a:rPr lang="ru-RU" sz="2400" b="1" i="1" dirty="0" smtClean="0">
                <a:solidFill>
                  <a:srgbClr val="009900"/>
                </a:solidFill>
              </a:rPr>
              <a:t>-педагогическом отношении),</a:t>
            </a:r>
            <a:br>
              <a:rPr lang="ru-RU" sz="2400" b="1" i="1" dirty="0" smtClean="0">
                <a:solidFill>
                  <a:srgbClr val="009900"/>
                </a:solidFill>
              </a:rPr>
            </a:br>
            <a:r>
              <a:rPr lang="ru-RU" sz="3600" b="1" i="1" dirty="0" smtClean="0">
                <a:solidFill>
                  <a:srgbClr val="FF0000"/>
                </a:solidFill>
              </a:rPr>
              <a:t>проблемные –</a:t>
            </a:r>
            <a:br>
              <a:rPr lang="ru-RU" sz="3600" b="1" i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008000"/>
                </a:solidFill>
              </a:rPr>
              <a:t>семьи групп риска и требующие длительной помощи.</a:t>
            </a:r>
            <a:br>
              <a:rPr lang="ru-RU" sz="2800" b="1" dirty="0" smtClean="0">
                <a:solidFill>
                  <a:srgbClr val="008000"/>
                </a:solidFill>
              </a:rPr>
            </a:br>
            <a:endParaRPr lang="ru-RU" sz="28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289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delovaya_igra</Template>
  <TotalTime>473</TotalTime>
  <Words>220</Words>
  <Application>Microsoft Office PowerPoint</Application>
  <PresentationFormat>Экран (4:3)</PresentationFormat>
  <Paragraphs>34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Modèle par défaut</vt:lpstr>
      <vt:lpstr>Социально-личностное развитие дошкольников во взаимодействии с семьями воспитанников</vt:lpstr>
      <vt:lpstr>(Более 50 определений. В качестве рабочего будем использовать определение, которое принадлежит Л.И.Божович)      это человек, который достиг определенного, достаточно высокого уровня своего психического развития.</vt:lpstr>
      <vt:lpstr>Слайд 3</vt:lpstr>
      <vt:lpstr>Процесс целенаправленного, Систематического формирования личности в целях подготовки ее к активному участию в общественной, производственной и культурной жизни.</vt:lpstr>
      <vt:lpstr>Слайд 5</vt:lpstr>
      <vt:lpstr>Воспитатель- не носитель ценной информации, а педагог способный продуктивно и эффективно решать педагогические задачи, воплощать новые идеи, способные удовлетворять социальный заказ родителей.   Профессиональный рост воспитателей – системный и постоянный процесс.</vt:lpstr>
      <vt:lpstr>Подрастающее поколение воспринимает реалии жизни как данность.  В этом различии взрослых и детей кроется сегодня самая большая проблема, так как большинство взрослых не вписываются органично в современную жизнь.</vt:lpstr>
      <vt:lpstr>Родительство-важная часть самореализации взрослого человека. Родителей необходимо: - воспитывать, с учетом их жизненного и возрастного опыта, -  постоянно информировать обо всем, что происходит в  детском саду. Обучать взрослых гораздо сложнее, нежели детей, а степень такта, чуткости, терпения и профессионализма должна быть та же самая!</vt:lpstr>
      <vt:lpstr> По уровню социальной адаптации семьи можно разделить на:  гармоничные – благополучные семьи   ( талантливые, активные, благополучные в психико-педагогическом отношении), проблемные – семьи групп риска и требующие длительной помощи. </vt:lpstr>
      <vt:lpstr>Родители несут ответственность  за воспитание и образование детей,   а все другие социальные институты призваны:     - поддержать,  - направить, - дополнить  воспитательную деятельность семьи.</vt:lpstr>
      <vt:lpstr>- быть чуткими к запросам семьи, - быть компетентными в решении         современных задач воспитания и образования, - оказывать помощь в формировании положительных взаимоотношений в семье,  - повышать  педагогическую культуру родителей (путем их активного просвещения), - формировать совместными усилиями полноценную личность ребенка и заниматься его  подготовкой к школе.</vt:lpstr>
      <vt:lpstr>- тестирование, - анкетирование, - Индивидуальные беседы, - наблюдения за детьми и  родителями.</vt:lpstr>
      <vt:lpstr>  Традиционные формы: информационные стенды , родительские собрания. Консультации, посещение открытых мероприятий.  Нетрадиционные формы: ролевые игры на мероприятиях ДОУ, совместная деятельность детей и родителей в творческих конкурсах, Презентации собственного продукта, создание мини-библиотек для семейного чтения.</vt:lpstr>
      <vt:lpstr>Условия для полноценного взаимодействия ДОУ и семьи:  -  готовность педагога к взаимодействию с семьями воспитанников, -  настроенность родителей на совместное с педагогом воспитание своих детей, -  определение значимых общих целей и задач, -  взаимодействие с учетом возрастных и индивидуальных особенностей детей.</vt:lpstr>
      <vt:lpstr>Деятельность педагога с семьей: * помощь в воспитании и образовании, *психологическая помощь, *посредническая помощь.</vt:lpstr>
      <vt:lpstr>Это важно:  -условия ДОУ и семьи должны мало отличаться друг от друга, - научить детей общаться друг с другом  ( при активном участии семьи), -ребенок не должен сталкиваться с насилием, в том числе и воспитательно-педагогическим, - оказывать помощь родителям  в выполнении их родительских функций, -  часто педагоги сталкиваются с низкой компетентностью родительского поведения, - в силу незнания многие родители не воспринимают своего ребенка как личность, пока он не пойдет в школу (иногда до его ухода из семьи).</vt:lpstr>
      <vt:lpstr>        Эффективные формы взаимодействия с родителями  (могут заинтересовать и позволят высказать свою точку зрения):  -круглые столы, -  родительские конференции, - дискуссии, -деловые игры, -встречи со специалистами.</vt:lpstr>
      <vt:lpstr>Спасибо за внимание!  Желаем успехов в работе!</vt:lpstr>
      <vt:lpstr>Презентацию выполнила заместитель заведующего во ВМР - Маслова Е.А.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Home</cp:lastModifiedBy>
  <cp:revision>42</cp:revision>
  <dcterms:created xsi:type="dcterms:W3CDTF">2012-05-23T17:49:35Z</dcterms:created>
  <dcterms:modified xsi:type="dcterms:W3CDTF">2017-10-23T05:14:24Z</dcterms:modified>
</cp:coreProperties>
</file>