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70" r:id="rId11"/>
    <p:sldId id="269" r:id="rId12"/>
    <p:sldId id="268" r:id="rId13"/>
    <p:sldId id="290" r:id="rId14"/>
    <p:sldId id="271" r:id="rId15"/>
    <p:sldId id="291" r:id="rId16"/>
    <p:sldId id="292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11" r:id="rId30"/>
    <p:sldId id="273" r:id="rId31"/>
    <p:sldId id="274" r:id="rId32"/>
    <p:sldId id="276" r:id="rId33"/>
    <p:sldId id="277" r:id="rId34"/>
    <p:sldId id="278" r:id="rId35"/>
    <p:sldId id="279" r:id="rId36"/>
    <p:sldId id="280" r:id="rId37"/>
    <p:sldId id="281" r:id="rId38"/>
    <p:sldId id="293" r:id="rId39"/>
    <p:sldId id="282" r:id="rId40"/>
    <p:sldId id="283" r:id="rId41"/>
    <p:sldId id="284" r:id="rId42"/>
    <p:sldId id="285" r:id="rId43"/>
    <p:sldId id="286" r:id="rId44"/>
    <p:sldId id="287" r:id="rId45"/>
    <p:sldId id="288" r:id="rId46"/>
    <p:sldId id="289" r:id="rId47"/>
    <p:sldId id="294" r:id="rId48"/>
    <p:sldId id="295" r:id="rId49"/>
    <p:sldId id="296" r:id="rId50"/>
    <p:sldId id="297" r:id="rId5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Times New Roman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>
        <p:scale>
          <a:sx n="81" d="100"/>
          <a:sy n="81" d="100"/>
        </p:scale>
        <p:origin x="-1354" y="-16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78838" cy="6173788"/>
            <a:chOff x="0" y="0"/>
            <a:chExt cx="5341" cy="3889"/>
          </a:xfrm>
        </p:grpSpPr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0" y="0"/>
              <a:ext cx="3863" cy="3889"/>
            </a:xfrm>
            <a:custGeom>
              <a:avLst/>
              <a:gdLst>
                <a:gd name="T0" fmla="*/ 3862 w 3863"/>
                <a:gd name="T1" fmla="*/ 3418 h 3889"/>
                <a:gd name="T2" fmla="*/ 457 w 3863"/>
                <a:gd name="T3" fmla="*/ 0 h 3889"/>
                <a:gd name="T4" fmla="*/ 0 w 3863"/>
                <a:gd name="T5" fmla="*/ 0 h 3889"/>
                <a:gd name="T6" fmla="*/ 0 w 3863"/>
                <a:gd name="T7" fmla="*/ 481 h 3889"/>
                <a:gd name="T8" fmla="*/ 3394 w 3863"/>
                <a:gd name="T9" fmla="*/ 3888 h 3889"/>
                <a:gd name="T10" fmla="*/ 3862 w 3863"/>
                <a:gd name="T11" fmla="*/ 3418 h 38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63" h="3889">
                  <a:moveTo>
                    <a:pt x="3862" y="3418"/>
                  </a:moveTo>
                  <a:lnTo>
                    <a:pt x="457" y="0"/>
                  </a:lnTo>
                  <a:lnTo>
                    <a:pt x="0" y="0"/>
                  </a:lnTo>
                  <a:lnTo>
                    <a:pt x="0" y="481"/>
                  </a:lnTo>
                  <a:lnTo>
                    <a:pt x="3394" y="3888"/>
                  </a:lnTo>
                  <a:lnTo>
                    <a:pt x="3862" y="3418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860" y="0"/>
              <a:ext cx="3394" cy="3223"/>
            </a:xfrm>
            <a:custGeom>
              <a:avLst/>
              <a:gdLst>
                <a:gd name="T0" fmla="*/ 370 w 3394"/>
                <a:gd name="T1" fmla="*/ 0 h 3223"/>
                <a:gd name="T2" fmla="*/ 3393 w 3394"/>
                <a:gd name="T3" fmla="*/ 3036 h 3223"/>
                <a:gd name="T4" fmla="*/ 3208 w 3394"/>
                <a:gd name="T5" fmla="*/ 3222 h 3223"/>
                <a:gd name="T6" fmla="*/ 0 w 3394"/>
                <a:gd name="T7" fmla="*/ 0 h 3223"/>
                <a:gd name="T8" fmla="*/ 370 w 3394"/>
                <a:gd name="T9" fmla="*/ 0 h 3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94" h="3223">
                  <a:moveTo>
                    <a:pt x="370" y="0"/>
                  </a:moveTo>
                  <a:lnTo>
                    <a:pt x="3393" y="3036"/>
                  </a:lnTo>
                  <a:lnTo>
                    <a:pt x="3208" y="3222"/>
                  </a:lnTo>
                  <a:lnTo>
                    <a:pt x="0" y="0"/>
                  </a:lnTo>
                  <a:lnTo>
                    <a:pt x="37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2187" y="0"/>
              <a:ext cx="2859" cy="2556"/>
            </a:xfrm>
            <a:custGeom>
              <a:avLst/>
              <a:gdLst>
                <a:gd name="T0" fmla="*/ 630 w 2859"/>
                <a:gd name="T1" fmla="*/ 0 h 2556"/>
                <a:gd name="T2" fmla="*/ 2858 w 2859"/>
                <a:gd name="T3" fmla="*/ 2238 h 2556"/>
                <a:gd name="T4" fmla="*/ 2543 w 2859"/>
                <a:gd name="T5" fmla="*/ 2555 h 2556"/>
                <a:gd name="T6" fmla="*/ 0 w 2859"/>
                <a:gd name="T7" fmla="*/ 0 h 2556"/>
                <a:gd name="T8" fmla="*/ 630 w 2859"/>
                <a:gd name="T9" fmla="*/ 0 h 25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9" h="2556">
                  <a:moveTo>
                    <a:pt x="630" y="0"/>
                  </a:moveTo>
                  <a:lnTo>
                    <a:pt x="2858" y="2238"/>
                  </a:lnTo>
                  <a:lnTo>
                    <a:pt x="2543" y="2555"/>
                  </a:lnTo>
                  <a:lnTo>
                    <a:pt x="0" y="0"/>
                  </a:lnTo>
                  <a:lnTo>
                    <a:pt x="63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055" y="0"/>
              <a:ext cx="2286" cy="2121"/>
            </a:xfrm>
            <a:custGeom>
              <a:avLst/>
              <a:gdLst>
                <a:gd name="T0" fmla="*/ 0 w 2286"/>
                <a:gd name="T1" fmla="*/ 0 h 2121"/>
                <a:gd name="T2" fmla="*/ 2111 w 2286"/>
                <a:gd name="T3" fmla="*/ 2120 h 2121"/>
                <a:gd name="T4" fmla="*/ 2285 w 2286"/>
                <a:gd name="T5" fmla="*/ 1945 h 2121"/>
                <a:gd name="T6" fmla="*/ 348 w 2286"/>
                <a:gd name="T7" fmla="*/ 0 h 2121"/>
                <a:gd name="T8" fmla="*/ 0 w 2286"/>
                <a:gd name="T9" fmla="*/ 0 h 2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86" h="2121">
                  <a:moveTo>
                    <a:pt x="0" y="0"/>
                  </a:moveTo>
                  <a:lnTo>
                    <a:pt x="2111" y="2120"/>
                  </a:lnTo>
                  <a:lnTo>
                    <a:pt x="2285" y="1945"/>
                  </a:lnTo>
                  <a:lnTo>
                    <a:pt x="348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2231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143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2232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819400"/>
            <a:ext cx="6400800" cy="1752600"/>
          </a:xfrm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9C754CC-43BD-4253-8A6C-9CB36E5BF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51C9D6-AAF2-4EDA-B907-967F9567AC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55188-5DB5-4A76-9D84-522D63A14C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8EF77-FF5D-48E4-9239-4147279298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24B81-8BB0-43D2-A4B0-25206F3620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641475"/>
            <a:ext cx="3810000" cy="4454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1475"/>
            <a:ext cx="3810000" cy="4454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1F952-2276-4E5B-97C4-5C4493600E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DE7B4-8C78-424A-96DD-1A50240A8A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B157E-4FAF-4C99-8B07-0FBC9B7FA4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693DF-E9C9-4D1D-BF99-9F28954344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6D6D6-9821-497A-A715-A9CC70C3AF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951F71-2D6A-4B8D-9497-FBF7A1B532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478838" cy="6173788"/>
            <a:chOff x="0" y="0"/>
            <a:chExt cx="5341" cy="3889"/>
          </a:xfrm>
        </p:grpSpPr>
        <p:sp>
          <p:nvSpPr>
            <p:cNvPr id="1032" name="Freeform 3"/>
            <p:cNvSpPr>
              <a:spLocks/>
            </p:cNvSpPr>
            <p:nvPr/>
          </p:nvSpPr>
          <p:spPr bwMode="auto">
            <a:xfrm>
              <a:off x="0" y="0"/>
              <a:ext cx="3863" cy="3889"/>
            </a:xfrm>
            <a:custGeom>
              <a:avLst/>
              <a:gdLst>
                <a:gd name="T0" fmla="*/ 3862 w 3863"/>
                <a:gd name="T1" fmla="*/ 3418 h 3889"/>
                <a:gd name="T2" fmla="*/ 457 w 3863"/>
                <a:gd name="T3" fmla="*/ 0 h 3889"/>
                <a:gd name="T4" fmla="*/ 0 w 3863"/>
                <a:gd name="T5" fmla="*/ 0 h 3889"/>
                <a:gd name="T6" fmla="*/ 0 w 3863"/>
                <a:gd name="T7" fmla="*/ 481 h 3889"/>
                <a:gd name="T8" fmla="*/ 3394 w 3863"/>
                <a:gd name="T9" fmla="*/ 3888 h 3889"/>
                <a:gd name="T10" fmla="*/ 3862 w 3863"/>
                <a:gd name="T11" fmla="*/ 3418 h 38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63" h="3889">
                  <a:moveTo>
                    <a:pt x="3862" y="3418"/>
                  </a:moveTo>
                  <a:lnTo>
                    <a:pt x="457" y="0"/>
                  </a:lnTo>
                  <a:lnTo>
                    <a:pt x="0" y="0"/>
                  </a:lnTo>
                  <a:lnTo>
                    <a:pt x="0" y="481"/>
                  </a:lnTo>
                  <a:lnTo>
                    <a:pt x="3394" y="3888"/>
                  </a:lnTo>
                  <a:lnTo>
                    <a:pt x="3862" y="3418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auto">
            <a:xfrm>
              <a:off x="860" y="0"/>
              <a:ext cx="3394" cy="3223"/>
            </a:xfrm>
            <a:custGeom>
              <a:avLst/>
              <a:gdLst>
                <a:gd name="T0" fmla="*/ 370 w 3394"/>
                <a:gd name="T1" fmla="*/ 0 h 3223"/>
                <a:gd name="T2" fmla="*/ 3393 w 3394"/>
                <a:gd name="T3" fmla="*/ 3036 h 3223"/>
                <a:gd name="T4" fmla="*/ 3208 w 3394"/>
                <a:gd name="T5" fmla="*/ 3222 h 3223"/>
                <a:gd name="T6" fmla="*/ 0 w 3394"/>
                <a:gd name="T7" fmla="*/ 0 h 3223"/>
                <a:gd name="T8" fmla="*/ 370 w 3394"/>
                <a:gd name="T9" fmla="*/ 0 h 3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94" h="3223">
                  <a:moveTo>
                    <a:pt x="370" y="0"/>
                  </a:moveTo>
                  <a:lnTo>
                    <a:pt x="3393" y="3036"/>
                  </a:lnTo>
                  <a:lnTo>
                    <a:pt x="3208" y="3222"/>
                  </a:lnTo>
                  <a:lnTo>
                    <a:pt x="0" y="0"/>
                  </a:lnTo>
                  <a:lnTo>
                    <a:pt x="37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auto">
            <a:xfrm>
              <a:off x="2187" y="0"/>
              <a:ext cx="2859" cy="2556"/>
            </a:xfrm>
            <a:custGeom>
              <a:avLst/>
              <a:gdLst>
                <a:gd name="T0" fmla="*/ 630 w 2859"/>
                <a:gd name="T1" fmla="*/ 0 h 2556"/>
                <a:gd name="T2" fmla="*/ 2858 w 2859"/>
                <a:gd name="T3" fmla="*/ 2238 h 2556"/>
                <a:gd name="T4" fmla="*/ 2543 w 2859"/>
                <a:gd name="T5" fmla="*/ 2555 h 2556"/>
                <a:gd name="T6" fmla="*/ 0 w 2859"/>
                <a:gd name="T7" fmla="*/ 0 h 2556"/>
                <a:gd name="T8" fmla="*/ 630 w 2859"/>
                <a:gd name="T9" fmla="*/ 0 h 25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9" h="2556">
                  <a:moveTo>
                    <a:pt x="630" y="0"/>
                  </a:moveTo>
                  <a:lnTo>
                    <a:pt x="2858" y="2238"/>
                  </a:lnTo>
                  <a:lnTo>
                    <a:pt x="2543" y="2555"/>
                  </a:lnTo>
                  <a:lnTo>
                    <a:pt x="0" y="0"/>
                  </a:lnTo>
                  <a:lnTo>
                    <a:pt x="63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auto">
            <a:xfrm>
              <a:off x="3055" y="0"/>
              <a:ext cx="2286" cy="2121"/>
            </a:xfrm>
            <a:custGeom>
              <a:avLst/>
              <a:gdLst>
                <a:gd name="T0" fmla="*/ 0 w 2286"/>
                <a:gd name="T1" fmla="*/ 0 h 2121"/>
                <a:gd name="T2" fmla="*/ 2111 w 2286"/>
                <a:gd name="T3" fmla="*/ 2120 h 2121"/>
                <a:gd name="T4" fmla="*/ 2285 w 2286"/>
                <a:gd name="T5" fmla="*/ 1945 h 2121"/>
                <a:gd name="T6" fmla="*/ 348 w 2286"/>
                <a:gd name="T7" fmla="*/ 0 h 2121"/>
                <a:gd name="T8" fmla="*/ 0 w 2286"/>
                <a:gd name="T9" fmla="*/ 0 h 2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86" h="2121">
                  <a:moveTo>
                    <a:pt x="0" y="0"/>
                  </a:moveTo>
                  <a:lnTo>
                    <a:pt x="2111" y="2120"/>
                  </a:lnTo>
                  <a:lnTo>
                    <a:pt x="2285" y="1945"/>
                  </a:lnTo>
                  <a:lnTo>
                    <a:pt x="348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20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0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0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1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 smtClean="0"/>
            </a:lvl1pPr>
          </a:lstStyle>
          <a:p>
            <a:pPr>
              <a:defRPr/>
            </a:pPr>
            <a:fld id="{9509E3D2-EF66-4374-B803-50770906F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1211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41475"/>
            <a:ext cx="7772400" cy="445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cs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cs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cs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cs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cs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cs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cs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  <a:cs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»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54;&#1090;&#1082;&#1088;&#1099;&#1090;&#1086;&#1077;%20&#1079;&#1072;&#1085;&#1103;&#1090;&#1080;&#1077;%201\Pesnya_iz_detstva_-_U_moey_Rossii_dlinnie_kosichki_(get-tune.net).mp3" TargetMode="Externa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er\Desktop\&#1054;&#1090;&#1082;&#1088;&#1099;&#1090;&#1086;&#1077;%20&#1079;&#1072;&#1085;&#1103;&#1090;&#1080;&#1077;%201\allsoundsaround.com-1328506303-Home%20Phone%20Ringing.mp3" TargetMode="Externa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54;&#1090;&#1082;&#1088;&#1099;&#1090;&#1086;&#1077;%20&#1079;&#1072;&#1085;&#1103;&#1090;&#1080;&#1077;%201\&#1075;&#1086;&#1088;&#1086;&#1076;%201.wmv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54;&#1090;&#1082;&#1088;&#1099;&#1090;&#1086;&#1077;%20&#1079;&#1072;&#1085;&#1103;&#1090;&#1080;&#1077;%201\&#1075;&#1086;&#1088;&#1086;&#1076;%202.wmv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54;&#1090;&#1082;&#1088;&#1099;&#1090;&#1086;&#1077;%20&#1079;&#1072;&#1085;&#1103;&#1090;&#1080;&#1077;%201\&#1075;&#1086;&#1088;&#1086;&#1076;%203.wmv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54;&#1090;&#1082;&#1088;&#1099;&#1090;&#1086;&#1077;%20&#1079;&#1072;&#1085;&#1103;&#1090;&#1080;&#1077;%201\&#1075;&#1086;&#1088;&#1086;&#1076;%204.wmv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54;&#1090;&#1082;&#1088;&#1099;&#1090;&#1086;&#1077;%20&#1079;&#1072;&#1085;&#1103;&#1090;&#1080;&#1077;%201\&#1075;&#1086;&#1088;&#1086;&#1076;%205.wmv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54;&#1090;&#1082;&#1088;&#1099;&#1090;&#1086;&#1077;%20&#1079;&#1072;&#1085;&#1103;&#1090;&#1080;&#1077;%201\&#1075;&#1086;&#1088;&#1086;&#1076;%206.wmv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54;&#1090;&#1082;&#1088;&#1099;&#1090;&#1086;&#1077;%20&#1079;&#1072;&#1085;&#1103;&#1090;&#1080;&#1077;%201\&#1075;&#1086;&#1088;&#1086;&#1076;%207.wmv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54;&#1090;&#1082;&#1088;&#1099;&#1090;&#1086;&#1077;%20&#1079;&#1072;&#1085;&#1103;&#1090;&#1080;&#1077;%201\&#1075;&#1086;&#1088;&#1086;&#1076;%208&#1052;&#1086;&#1081;%20&#1092;&#1080;&#1083;&#1100;&#1084;.wmv" TargetMode="Externa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Pesnya_iz_multfilma_-_Posmotri_kak_horosh_kray_v_kotorom_ti_zhivesh_33__(get-tune.net).mp3" TargetMode="External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chemeClr val="tx1"/>
                </a:solidFill>
              </a:rPr>
              <a:t>Город Жуков – моя малая Родина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Презентация мероприятия для детей старшей группы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sz="2000" smtClean="0"/>
              <a:t>У моей России длинные косички,</a:t>
            </a:r>
            <a:br>
              <a:rPr lang="ru-RU" sz="2000" smtClean="0"/>
            </a:br>
            <a:r>
              <a:rPr lang="ru-RU" sz="2000" smtClean="0"/>
              <a:t> У моей России светлые реснички,</a:t>
            </a:r>
            <a:br>
              <a:rPr lang="ru-RU" sz="2000" smtClean="0"/>
            </a:br>
            <a:r>
              <a:rPr lang="ru-RU" sz="2000" smtClean="0"/>
              <a:t> У моей России голубые очи,</a:t>
            </a:r>
            <a:br>
              <a:rPr lang="ru-RU" sz="2000" smtClean="0"/>
            </a:br>
            <a:r>
              <a:rPr lang="ru-RU" sz="2000" smtClean="0"/>
              <a:t>На меня, Россия, ты похожа очень</a:t>
            </a:r>
          </a:p>
        </p:txBody>
      </p:sp>
      <p:pic>
        <p:nvPicPr>
          <p:cNvPr id="12291" name="Picture 4" descr="C:\Users\User\Desktop\жуков-фото\i (5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4267200"/>
            <a:ext cx="3200400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6" descr="C:\Users\User\Desktop\жуков-фото\i (8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62400" y="2133600"/>
            <a:ext cx="4419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7" descr="C:\Users\User\Desktop\город\i (6)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49350" y="1752600"/>
            <a:ext cx="160655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000" smtClean="0"/>
              <a:t>Для меня Россия –белые березы,</a:t>
            </a:r>
            <a:br>
              <a:rPr lang="ru-RU" sz="2000" smtClean="0"/>
            </a:br>
            <a:r>
              <a:rPr lang="ru-RU" sz="2000" smtClean="0"/>
              <a:t>Для меня Россия-утренние росы,</a:t>
            </a:r>
            <a:br>
              <a:rPr lang="ru-RU" sz="2000" smtClean="0"/>
            </a:br>
            <a:r>
              <a:rPr lang="ru-RU" sz="2000" smtClean="0"/>
              <a:t>Для меня, Россия, ты всего дороже,</a:t>
            </a:r>
            <a:br>
              <a:rPr lang="ru-RU" sz="2000" smtClean="0"/>
            </a:br>
            <a:r>
              <a:rPr lang="ru-RU" sz="2000" smtClean="0"/>
              <a:t>До чего на маму ты мою похожа</a:t>
            </a:r>
            <a:r>
              <a:rPr lang="ru-RU" sz="1800" smtClean="0"/>
              <a:t> !</a:t>
            </a:r>
          </a:p>
        </p:txBody>
      </p:sp>
      <p:pic>
        <p:nvPicPr>
          <p:cNvPr id="13315" name="Picture 3" descr="C:\Users\User\Desktop\i (5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43538" y="1676400"/>
            <a:ext cx="3367087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C:\Users\User\Desktop\город\beautiful_dew_pictures_2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90600" y="1828800"/>
            <a:ext cx="333375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C:\Users\User\Desktop\жуков-фото\2ae78dcf18f695b2519cabb340042b5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" y="4419600"/>
            <a:ext cx="49530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2954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000" smtClean="0"/>
              <a:t>Ты, моя Россия, всех теплом согреешь,</a:t>
            </a:r>
            <a:br>
              <a:rPr lang="ru-RU" sz="2000" smtClean="0"/>
            </a:br>
            <a:r>
              <a:rPr lang="ru-RU" sz="2000" smtClean="0"/>
              <a:t>Ты, моя Россия, песни петь умеешь,</a:t>
            </a:r>
            <a:br>
              <a:rPr lang="ru-RU" sz="2000" smtClean="0"/>
            </a:br>
            <a:r>
              <a:rPr lang="ru-RU" sz="2000" smtClean="0"/>
              <a:t> Ты, моя Россия, неразлучна с нами.</a:t>
            </a:r>
            <a:br>
              <a:rPr lang="ru-RU" sz="2000" smtClean="0"/>
            </a:br>
            <a:r>
              <a:rPr lang="ru-RU" sz="2000" smtClean="0"/>
              <a:t>Россия наша- это мы с друзьями !</a:t>
            </a:r>
          </a:p>
        </p:txBody>
      </p:sp>
      <p:pic>
        <p:nvPicPr>
          <p:cNvPr id="14339" name="Picture 3" descr="C:\Users\User\Desktop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53200" y="4495800"/>
            <a:ext cx="246856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C:\Users\User\Desktop\жуков-фото\i (3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3363" y="1524000"/>
            <a:ext cx="2560637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C:\Users\User\Desktop\жуков-фото\i (10)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4800" y="1676400"/>
            <a:ext cx="23209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C:\Users\User\Desktop\жуков-фото\i (13)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4800" y="4148138"/>
            <a:ext cx="2225675" cy="198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7" descr="C:\Users\User\Desktop\жуков-фото\i (7)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95600" y="2286000"/>
            <a:ext cx="33401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жуков-фото 2\normal_IMG_25~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" y="685800"/>
            <a:ext cx="7772400" cy="553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i (1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" y="685800"/>
            <a:ext cx="8077200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esnya_iz_detstva_-_U_moey_Rossii_dlinnie_kosichki_(get-tune.net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2400" y="6400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6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жуков-фото 2\doroga-v-gorod-zhukov-kaluzhskaya-oblast-0001732821-previ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600" y="585788"/>
            <a:ext cx="7772400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жуков-фото 2\gukov-4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3048000"/>
            <a:ext cx="4781550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 descr="C:\Users\User\Desktop\жуков-фото 2\i (2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600" y="152400"/>
            <a:ext cx="28956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C:\Users\User\Desktop\жуков-фото 2\i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24400" y="3886200"/>
            <a:ext cx="4267200" cy="278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C:\Users\User\Desktop\жуков-фото 2\normal_IM00009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91000" y="1524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G:\жуков-фото\244262696243822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28700" y="776288"/>
            <a:ext cx="7086600" cy="530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G:\жуков-фото\muzei-gk-zhukova-v-gorode-zhukov-kaluzhskaya-oblast-0001707743-previe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7100" y="698500"/>
            <a:ext cx="7289800" cy="546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G:\жуков-фото\normal_Здание_универмаг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600" y="754063"/>
            <a:ext cx="7848600" cy="529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472440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smtClean="0"/>
              <a:t>Что мы Родиной зовем ?</a:t>
            </a:r>
            <a:br>
              <a:rPr lang="ru-RU" sz="5400" smtClean="0"/>
            </a:br>
            <a:r>
              <a:rPr lang="ru-RU" sz="4000" smtClean="0"/>
              <a:t>В.Степанов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G:\жуков-фото\Здание_почты,_телефона_и_телеграф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4400" y="990600"/>
            <a:ext cx="7391400" cy="479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жуков-фото 2\normal_Ð-Ð¸Ð¼Ð°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0600" y="800100"/>
            <a:ext cx="70866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\Desktop\жуков-фото 2\normal_IM00007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0600" y="762000"/>
            <a:ext cx="72390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ser\Desktop\жуков-фото 2\normal_IMG_3И~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" y="1006475"/>
            <a:ext cx="8077200" cy="484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8200" y="1066800"/>
            <a:ext cx="769620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685800"/>
            <a:ext cx="78486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143000"/>
            <a:ext cx="754380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0600" y="1143000"/>
            <a:ext cx="7391400" cy="434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4400" y="1295400"/>
            <a:ext cx="7239000" cy="425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026" descr="C:\Users\User\Desktop\открытое занятие\DSCN02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3000" y="854075"/>
            <a:ext cx="6705600" cy="503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Дом, где мы с тобой живем</a:t>
            </a:r>
            <a:br>
              <a:rPr lang="ru-RU" smtClean="0"/>
            </a:br>
            <a:endParaRPr lang="ru-RU" smtClean="0"/>
          </a:p>
        </p:txBody>
      </p:sp>
      <p:pic>
        <p:nvPicPr>
          <p:cNvPr id="5123" name="Picture 5" descr="C:\Users\User\Desktop\жуков-фото\normal_Вид_на_мкр__Протва_с_высоты_птичьего_полет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1676400"/>
            <a:ext cx="7696200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Видеомост</a:t>
            </a:r>
            <a:br>
              <a:rPr lang="ru-RU" smtClean="0"/>
            </a:br>
            <a:r>
              <a:rPr lang="ru-RU" sz="2400" smtClean="0"/>
              <a:t>группа «Солнечные зайчики»-</a:t>
            </a:r>
            <a:br>
              <a:rPr lang="ru-RU" sz="2400" smtClean="0"/>
            </a:br>
            <a:r>
              <a:rPr lang="ru-RU" sz="2400" smtClean="0"/>
              <a:t>музыкальный зал д/с «Сказка»</a:t>
            </a:r>
            <a:endParaRPr lang="ru-RU" smtClean="0"/>
          </a:p>
        </p:txBody>
      </p:sp>
      <p:pic>
        <p:nvPicPr>
          <p:cNvPr id="30723" name="allsoundsaround.com-1328506303-Home Phone Ringing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600" y="6400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 descr="C:\Users\User\Desktop\11954346101019662633red_telephone_mimooh_01.svg.hi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24000" y="1905000"/>
            <a:ext cx="6146800" cy="453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7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город 1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600" y="457200"/>
            <a:ext cx="8001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7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277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7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27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0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город 2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0" y="514350"/>
            <a:ext cx="79248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8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481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8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48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18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User\Desktop\жуков-фото\06s12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304800"/>
            <a:ext cx="308610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05200" y="3048000"/>
            <a:ext cx="5410200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город 3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" y="400050"/>
            <a:ext cx="8077200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8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686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8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68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66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User\Desktop\жуков-фото 2\i (1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71600"/>
            <a:ext cx="389572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 descr="C:\Users\User\Desktop\фото город жуков калужская область - Яндекс.Картинки_files\Вид_на_музейный_комплекс_Г__К__Жукова_в_д__Стрелковк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95800" y="457200"/>
            <a:ext cx="4419600" cy="291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 descr="C:\Users\User\Desktop\фото город жуков калужская область - Яндекс.Картинки_files\a344136c0a1e83ecb11bf3939de13f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8200" y="3581400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город 4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" y="400050"/>
            <a:ext cx="8077200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89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89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9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89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4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C:\Users\User\Desktop\фото город жуков калужская область - Яндекс.Картинки_files\shop980-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381000"/>
            <a:ext cx="4419600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6" descr="C:\Users\User\Desktop\жуков-фото 2\normal_Плавучий_пешеходный_мостик_через_Огубянку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43400" y="3429000"/>
            <a:ext cx="4572000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User\Desktop\жуков-фото 2\gukov-1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14800" y="228600"/>
            <a:ext cx="4800600" cy="360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 descr="C:\Users\User\Desktop\жуков-фото 2\normal_IM00009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76800" y="3886200"/>
            <a:ext cx="37338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 descr="C:\Users\User\Desktop\жуков-фото 2\normal_старый_город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2400" y="2438400"/>
            <a:ext cx="4572000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город 5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" y="342900"/>
            <a:ext cx="8305800" cy="622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9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096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9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09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И березки, вдоль которых, рядом с мамой мы идем.</a:t>
            </a:r>
          </a:p>
        </p:txBody>
      </p:sp>
      <p:pic>
        <p:nvPicPr>
          <p:cNvPr id="6147" name="Picture 3" descr="C:\Users\User\Desktop\жуков-фото\1230999430_srr_rrsrrryerjo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76400" y="2057400"/>
            <a:ext cx="601980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24400" y="152400"/>
            <a:ext cx="42672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00200" y="3200400"/>
            <a:ext cx="593407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 descr="C:\Users\User\Desktop\жуков-фото 2\normal_DSC02452_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4800" y="152400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город 6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" y="342900"/>
            <a:ext cx="8229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0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30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0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30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0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User\Desktop\открытое занятие\DSCN0202.JPG"/>
          <p:cNvPicPr>
            <a:picLocks noChangeAspect="1" noChangeArrowheads="1"/>
          </p:cNvPicPr>
          <p:nvPr/>
        </p:nvPicPr>
        <p:blipFill>
          <a:blip r:embed="rId2" cstate="email">
            <a:lum contrast="-2000"/>
          </a:blip>
          <a:srcRect/>
          <a:stretch>
            <a:fillRect/>
          </a:stretch>
        </p:blipFill>
        <p:spPr bwMode="auto">
          <a:xfrm>
            <a:off x="3429000" y="228600"/>
            <a:ext cx="548640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Rectangle 4"/>
          <p:cNvSpPr>
            <a:spLocks noChangeArrowheads="1"/>
          </p:cNvSpPr>
          <p:nvPr/>
        </p:nvSpPr>
        <p:spPr bwMode="auto">
          <a:xfrm>
            <a:off x="1604963" y="1747838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4506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" y="3200400"/>
            <a:ext cx="55626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город 7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" y="285750"/>
            <a:ext cx="838200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0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505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5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50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58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User\Desktop\i (4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67200" y="1524000"/>
            <a:ext cx="4876800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 descr="C:\Users\User\Desktop\открытое занятие\DSCN015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600" y="2286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4" descr="C:\Users\User\Desktop\жуков-фото 2\normal_IM00009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" y="3505200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город 8Мой фильм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" y="400050"/>
            <a:ext cx="8229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7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710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7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7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06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User\Desktop\жуков-фото\normal_Вид_на_мкр__Протва_с_высоты_птичьего_полет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" y="762000"/>
            <a:ext cx="8077200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User\Desktop\жуков-фото 2\protva_25192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" y="533400"/>
            <a:ext cx="8077200" cy="565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G:\79046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66800" y="1022350"/>
            <a:ext cx="7010400" cy="481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3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" y="381000"/>
            <a:ext cx="8424863" cy="617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esnya_iz_multfilma_-_Posmotri_kak_horosh_kray_v_kotorom_ti_zhivesh_33__(get-tune.net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3400" y="5943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Что мы Родиной зовем ? </a:t>
            </a:r>
            <a:br>
              <a:rPr lang="ru-RU" smtClean="0"/>
            </a:br>
            <a:r>
              <a:rPr lang="ru-RU" smtClean="0"/>
              <a:t>Поле с тонким колоском,</a:t>
            </a:r>
          </a:p>
        </p:txBody>
      </p:sp>
      <p:pic>
        <p:nvPicPr>
          <p:cNvPr id="7171" name="Picture 3" descr="G:\город\105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95400" y="1981200"/>
            <a:ext cx="6858000" cy="458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924800" cy="20574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mtClean="0"/>
              <a:t>Презентацию выполнили :</a:t>
            </a:r>
            <a:br>
              <a:rPr lang="ru-RU" smtClean="0"/>
            </a:br>
            <a:r>
              <a:rPr lang="ru-RU" sz="1800" smtClean="0"/>
              <a:t>воспитатель  1 категории</a:t>
            </a:r>
            <a:r>
              <a:rPr lang="ru-RU" sz="3200" smtClean="0"/>
              <a:t> Маслова Е. А.</a:t>
            </a:r>
            <a:br>
              <a:rPr lang="ru-RU" sz="3200" smtClean="0"/>
            </a:br>
            <a:r>
              <a:rPr lang="ru-RU" sz="1800" smtClean="0"/>
              <a:t>воспитатель 1 категории   </a:t>
            </a:r>
            <a:r>
              <a:rPr lang="ru-RU" sz="3200" smtClean="0"/>
              <a:t>Белова Н.Н.</a:t>
            </a:r>
            <a:br>
              <a:rPr lang="ru-RU" sz="3200" smtClean="0"/>
            </a:br>
            <a:r>
              <a:rPr lang="ru-RU" sz="3200" smtClean="0"/>
              <a:t> </a:t>
            </a:r>
            <a:endParaRPr lang="ru-RU" smtClean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667000"/>
            <a:ext cx="7467600" cy="3429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 В презентации использованы: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smtClean="0"/>
              <a:t>-фотоматериалы с интернет – сайтов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smtClean="0"/>
              <a:t>-кадры из кинофильма «2011 ЖУКОВ Любимый город-15 лет»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smtClean="0"/>
              <a:t>-песня из мультфильма «Край, в котором ты живешь.»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smtClean="0"/>
              <a:t>-песня «Моя Родина» Г.Струве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smtClean="0"/>
              <a:t>-стихотворение И.Степанова «Что мы Родиной зовем ?»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smtClean="0"/>
              <a:t>                                                   	  	 ноябрь 2012 г.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Наши праздники и песни,</a:t>
            </a:r>
          </a:p>
        </p:txBody>
      </p:sp>
      <p:pic>
        <p:nvPicPr>
          <p:cNvPr id="8195" name="Picture 3" descr="C:\Users\User\Desktop\жуков-фото 2\normal_6Ð³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90800" y="2209800"/>
            <a:ext cx="3886200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C:\Users\User\Desktop\жуков-фото 2\normal_DSC0490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600" y="1143000"/>
            <a:ext cx="29718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C:\Users\User\Desktop\жуков-фото 2\normal_IMG_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2400" y="4521200"/>
            <a:ext cx="3200400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C:\Users\User\Desktop\жуков-фото 2\normal_IMG_12_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43600" y="1143000"/>
            <a:ext cx="3048000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 descr="C:\Users\User\Desktop\жуков-фото 2\normal_IMG_2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00800" y="2971800"/>
            <a:ext cx="258445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Теплый вечер за окном.</a:t>
            </a:r>
          </a:p>
        </p:txBody>
      </p:sp>
      <p:pic>
        <p:nvPicPr>
          <p:cNvPr id="9219" name="Picture 3" descr="G:\стих - для меня Россия - теплый вечер за окном - Яндекс.Картинки_files\45195353_44153798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5000" y="2209800"/>
            <a:ext cx="555307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Что мы Родиной зовем ?</a:t>
            </a:r>
            <a:br>
              <a:rPr lang="ru-RU" smtClean="0"/>
            </a:br>
            <a:r>
              <a:rPr lang="ru-RU" smtClean="0"/>
              <a:t>Все, что в сердце бережем,</a:t>
            </a:r>
          </a:p>
        </p:txBody>
      </p:sp>
      <p:pic>
        <p:nvPicPr>
          <p:cNvPr id="10243" name="Picture 4" descr="C:\Users\User\Desktop\жуков-фото\i (12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19800" y="1885950"/>
            <a:ext cx="23622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5" descr="C:\Users\User\Desktop\жуков-фото\i (14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19800" y="4953000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6" descr="C:\Users\User\Desktop\жуков-фото\normal_Вид_на_мкр__Протва_с_высоты_птичьего_полет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" y="1828800"/>
            <a:ext cx="3352800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7" descr="C:\Users\User\Desktop\жуков-фото\normal_Плавучий_пешеходный_мостик_через_Огубянку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00800" y="3505200"/>
            <a:ext cx="243840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9" descr="C:\Users\User\Desktop\жуков-фото\a344136c0a1e83ecb11bf3939de13f0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19400" y="44196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10" descr="C:\Users\User\Desktop\стих - для меня Россия - теплый вечер за окном - Яндекс.Картинки_files\1388565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09600" y="4191000"/>
            <a:ext cx="2014538" cy="253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12" descr="C:\Users\User\Desktop\жуков-фото\i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657600" y="2590800"/>
            <a:ext cx="21717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И под небом синим-синим</a:t>
            </a:r>
            <a:br>
              <a:rPr lang="ru-RU" smtClean="0"/>
            </a:br>
            <a:r>
              <a:rPr lang="ru-RU" smtClean="0"/>
              <a:t>Флаг России над Кремлем.</a:t>
            </a:r>
          </a:p>
        </p:txBody>
      </p:sp>
      <p:pic>
        <p:nvPicPr>
          <p:cNvPr id="11267" name="Picture 3" descr="G:\город\3437e831c628a106a1d5278c13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3000" y="1828800"/>
            <a:ext cx="6959600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Синяя диагональ">
  <a:themeElements>
    <a:clrScheme name="Синяя диагональ 1">
      <a:dk1>
        <a:srgbClr val="000000"/>
      </a:dk1>
      <a:lt1>
        <a:srgbClr val="FFFFFF"/>
      </a:lt1>
      <a:dk2>
        <a:srgbClr val="0066FF"/>
      </a:dk2>
      <a:lt2>
        <a:srgbClr val="FFFF00"/>
      </a:lt2>
      <a:accent1>
        <a:srgbClr val="00CCCC"/>
      </a:accent1>
      <a:accent2>
        <a:srgbClr val="FF33CC"/>
      </a:accent2>
      <a:accent3>
        <a:srgbClr val="AAB8FF"/>
      </a:accent3>
      <a:accent4>
        <a:srgbClr val="DADADA"/>
      </a:accent4>
      <a:accent5>
        <a:srgbClr val="AAE2E2"/>
      </a:accent5>
      <a:accent6>
        <a:srgbClr val="E72DB9"/>
      </a:accent6>
      <a:hlink>
        <a:srgbClr val="FF4568"/>
      </a:hlink>
      <a:folHlink>
        <a:srgbClr val="CCECFF"/>
      </a:folHlink>
    </a:clrScheme>
    <a:fontScheme name="Синяя диагональ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cs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cs typeface="Times New Roman" charset="0"/>
          </a:defRPr>
        </a:defPPr>
      </a:lstStyle>
    </a:lnDef>
  </a:objectDefaults>
  <a:extraClrSchemeLst>
    <a:extraClrScheme>
      <a:clrScheme name="Синяя диагональ 1">
        <a:dk1>
          <a:srgbClr val="000000"/>
        </a:dk1>
        <a:lt1>
          <a:srgbClr val="FFFFFF"/>
        </a:lt1>
        <a:dk2>
          <a:srgbClr val="0066FF"/>
        </a:dk2>
        <a:lt2>
          <a:srgbClr val="FFFF00"/>
        </a:lt2>
        <a:accent1>
          <a:srgbClr val="00CCCC"/>
        </a:accent1>
        <a:accent2>
          <a:srgbClr val="FF33CC"/>
        </a:accent2>
        <a:accent3>
          <a:srgbClr val="AAB8FF"/>
        </a:accent3>
        <a:accent4>
          <a:srgbClr val="DADADA"/>
        </a:accent4>
        <a:accent5>
          <a:srgbClr val="AAE2E2"/>
        </a:accent5>
        <a:accent6>
          <a:srgbClr val="E72DB9"/>
        </a:accent6>
        <a:hlink>
          <a:srgbClr val="FF4568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иняя диагональ 2">
        <a:dk1>
          <a:srgbClr val="000000"/>
        </a:dk1>
        <a:lt1>
          <a:srgbClr val="9999FF"/>
        </a:lt1>
        <a:dk2>
          <a:srgbClr val="6600FF"/>
        </a:dk2>
        <a:lt2>
          <a:srgbClr val="FFFFFF"/>
        </a:lt2>
        <a:accent1>
          <a:srgbClr val="CCCCFF"/>
        </a:accent1>
        <a:accent2>
          <a:srgbClr val="FF99FF"/>
        </a:accent2>
        <a:accent3>
          <a:srgbClr val="CACAFF"/>
        </a:accent3>
        <a:accent4>
          <a:srgbClr val="000000"/>
        </a:accent4>
        <a:accent5>
          <a:srgbClr val="E2E2FF"/>
        </a:accent5>
        <a:accent6>
          <a:srgbClr val="E78AE7"/>
        </a:accent6>
        <a:hlink>
          <a:srgbClr val="00CC66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яя диагональ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1A1A1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яя диагональ 4">
        <a:dk1>
          <a:srgbClr val="000000"/>
        </a:dk1>
        <a:lt1>
          <a:srgbClr val="FFFFFF"/>
        </a:lt1>
        <a:dk2>
          <a:srgbClr val="990066"/>
        </a:dk2>
        <a:lt2>
          <a:srgbClr val="FFFF00"/>
        </a:lt2>
        <a:accent1>
          <a:srgbClr val="996633"/>
        </a:accent1>
        <a:accent2>
          <a:srgbClr val="CC6600"/>
        </a:accent2>
        <a:accent3>
          <a:srgbClr val="CAAAB8"/>
        </a:accent3>
        <a:accent4>
          <a:srgbClr val="DADADA"/>
        </a:accent4>
        <a:accent5>
          <a:srgbClr val="CAB8AD"/>
        </a:accent5>
        <a:accent6>
          <a:srgbClr val="B95C00"/>
        </a:accent6>
        <a:hlink>
          <a:srgbClr val="999933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 (x86)\Microsoft Office\Templates\Presentation Designs\Синяя диагональ.pot</Template>
  <TotalTime>535</TotalTime>
  <Words>130</Words>
  <Application>Microsoft Office PowerPoint</Application>
  <PresentationFormat>Экран (4:3)</PresentationFormat>
  <Paragraphs>23</Paragraphs>
  <Slides>50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Синяя диагональ</vt:lpstr>
      <vt:lpstr>Город Жуков – моя малая Родина</vt:lpstr>
      <vt:lpstr>Что мы Родиной зовем ? В.Степанов</vt:lpstr>
      <vt:lpstr> Дом, где мы с тобой живем </vt:lpstr>
      <vt:lpstr>И березки, вдоль которых, рядом с мамой мы идем.</vt:lpstr>
      <vt:lpstr>Что мы Родиной зовем ?  Поле с тонким колоском,</vt:lpstr>
      <vt:lpstr>Наши праздники и песни,</vt:lpstr>
      <vt:lpstr>Теплый вечер за окном.</vt:lpstr>
      <vt:lpstr>Что мы Родиной зовем ? Все, что в сердце бережем,</vt:lpstr>
      <vt:lpstr>И под небом синим-синим Флаг России над Кремлем.</vt:lpstr>
      <vt:lpstr>У моей России длинные косички,  У моей России светлые реснички,  У моей России голубые очи, На меня, Россия, ты похожа очень</vt:lpstr>
      <vt:lpstr>Для меня Россия –белые березы, Для меня Россия-утренние росы, Для меня, Россия, ты всего дороже, До чего на маму ты мою похожа !</vt:lpstr>
      <vt:lpstr>Ты, моя Россия, всех теплом согреешь, Ты, моя Россия, песни петь умеешь,  Ты, моя Россия, неразлучна с нами. Россия наша- это мы с друзьями !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Видеомост группа «Солнечные зайчики»- музыкальный зал д/с «Сказка»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Презентацию выполнили : воспитатель  1 категории Маслова Е. А. воспитатель 1 категории   Белова Н.Н.  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Жуков – моя малая Родина</dc:title>
  <dc:creator>User</dc:creator>
  <cp:lastModifiedBy>Оля</cp:lastModifiedBy>
  <cp:revision>9</cp:revision>
  <dcterms:created xsi:type="dcterms:W3CDTF">2012-11-26T09:59:07Z</dcterms:created>
  <dcterms:modified xsi:type="dcterms:W3CDTF">2017-10-12T10:23:35Z</dcterms:modified>
</cp:coreProperties>
</file>